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V6VKzbeoBv1pTbjzvWCgaXEmO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Juul Wille" userId="8d689adec46d748e" providerId="LiveId" clId="{D0DF25CB-9AAD-441C-A196-FD98211033E3}"/>
    <pc:docChg chg="modSld">
      <pc:chgData name="Henrik Juul Wille" userId="8d689adec46d748e" providerId="LiveId" clId="{D0DF25CB-9AAD-441C-A196-FD98211033E3}" dt="2022-05-04T17:52:02.595" v="7" actId="20577"/>
      <pc:docMkLst>
        <pc:docMk/>
      </pc:docMkLst>
      <pc:sldChg chg="modSp mod">
        <pc:chgData name="Henrik Juul Wille" userId="8d689adec46d748e" providerId="LiveId" clId="{D0DF25CB-9AAD-441C-A196-FD98211033E3}" dt="2022-05-04T17:52:02.595" v="7" actId="20577"/>
        <pc:sldMkLst>
          <pc:docMk/>
          <pc:sldMk cId="0" sldId="266"/>
        </pc:sldMkLst>
        <pc:spChg chg="mod">
          <ac:chgData name="Henrik Juul Wille" userId="8d689adec46d748e" providerId="LiveId" clId="{D0DF25CB-9AAD-441C-A196-FD98211033E3}" dt="2022-05-04T17:52:02.595" v="7" actId="20577"/>
          <ac:spMkLst>
            <pc:docMk/>
            <pc:sldMk cId="0" sldId="266"/>
            <ac:spMk id="1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onstantia"/>
                <a:ea typeface="Constantia"/>
                <a:cs typeface="Constantia"/>
                <a:sym typeface="Constanti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DK" sz="1200" b="0" i="0" u="none" strike="noStrike" cap="none">
                <a:solidFill>
                  <a:schemeClr val="dk1"/>
                </a:solidFill>
                <a:latin typeface="Constantia"/>
                <a:ea typeface="Constantia"/>
                <a:cs typeface="Constantia"/>
                <a:sym typeface="Constantia"/>
              </a:rPr>
              <a:t>‹nr.›</a:t>
            </a:fld>
            <a:endParaRPr sz="1200" b="0" i="0" u="none" strike="noStrike" cap="none">
              <a:solidFill>
                <a:schemeClr val="dk1"/>
              </a:solidFill>
              <a:latin typeface="Constantia"/>
              <a:ea typeface="Constantia"/>
              <a:cs typeface="Constantia"/>
              <a:sym typeface="Constanti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 name="Google Shape;2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 name="Google Shape;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6" name="Google Shape;5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 name="Google Shape;6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3"/>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lnSpc>
                <a:spcPct val="100000"/>
              </a:lnSpc>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lnSpc>
                <a:spcPct val="100000"/>
              </a:lnSpc>
              <a:spcBef>
                <a:spcPts val="520"/>
              </a:spcBef>
              <a:spcAft>
                <a:spcPts val="0"/>
              </a:spcAft>
              <a:buSzPts val="2470"/>
              <a:buNone/>
              <a:defRPr>
                <a:solidFill>
                  <a:schemeClr val="lt1"/>
                </a:solidFill>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2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D0E9ED"/>
              </a:buClr>
              <a:buSzPts val="1200"/>
              <a:buFont typeface="Constant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D0E9ED"/>
              </a:buClr>
              <a:buSzPts val="1200"/>
              <a:buFont typeface="Constant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0" marR="0" lvl="1"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2pPr>
            <a:lvl3pPr marL="0" marR="0" lvl="2"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3pPr>
            <a:lvl4pPr marL="0" marR="0" lvl="3"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4pPr>
            <a:lvl5pPr marL="0" marR="0" lvl="4"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5pPr>
            <a:lvl6pPr marL="0" marR="0" lvl="5"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6pPr>
            <a:lvl7pPr marL="0" marR="0" lvl="6"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7pPr>
            <a:lvl8pPr marL="0" marR="0" lvl="7"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8pPr>
            <a:lvl9pPr marL="0" marR="0" lvl="8" indent="0" algn="r">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21"/>
          <p:cNvSpPr/>
          <p:nvPr/>
        </p:nvSpPr>
        <p:spPr>
          <a:xfrm>
            <a:off x="-9525" y="-7938"/>
            <a:ext cx="9163050" cy="1041401"/>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1" name="Google Shape;11;p21"/>
          <p:cNvSpPr/>
          <p:nvPr/>
        </p:nvSpPr>
        <p:spPr>
          <a:xfrm>
            <a:off x="4381500" y="-7938"/>
            <a:ext cx="4762500" cy="638176"/>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2" name="Google Shape;12;p21"/>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chemeClr val="lt2"/>
                </a:solidFill>
                <a:latin typeface="Calibri"/>
                <a:ea typeface="Calibri"/>
                <a:cs typeface="Calibri"/>
                <a:sym typeface="Calibri"/>
              </a:defRPr>
            </a:lvl9pPr>
          </a:lstStyle>
          <a:p>
            <a:endParaRPr/>
          </a:p>
        </p:txBody>
      </p:sp>
      <p:sp>
        <p:nvSpPr>
          <p:cNvPr id="13" name="Google Shape;13;p21"/>
          <p:cNvSpPr txBox="1">
            <a:spLocks noGrp="1"/>
          </p:cNvSpPr>
          <p:nvPr>
            <p:ph type="body" idx="1"/>
          </p:nvPr>
        </p:nvSpPr>
        <p:spPr>
          <a:xfrm>
            <a:off x="457200" y="1935163"/>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lnSpc>
                <a:spcPct val="100000"/>
              </a:lnSpc>
              <a:spcBef>
                <a:spcPts val="520"/>
              </a:spcBef>
              <a:spcAft>
                <a:spcPts val="0"/>
              </a:spcAft>
              <a:buClr>
                <a:srgbClr val="0BD0D9"/>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rgbClr val="0BD0D9"/>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rgbClr val="10CF9B"/>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2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9pPr>
          </a:lstStyle>
          <a:p>
            <a:endParaRPr/>
          </a:p>
        </p:txBody>
      </p:sp>
      <p:sp>
        <p:nvSpPr>
          <p:cNvPr id="15" name="Google Shape;15;p2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Constantia"/>
                <a:ea typeface="Constantia"/>
                <a:cs typeface="Constantia"/>
                <a:sym typeface="Constantia"/>
              </a:defRPr>
            </a:lvl9pPr>
          </a:lstStyle>
          <a:p>
            <a:endParaRPr/>
          </a:p>
        </p:txBody>
      </p:sp>
      <p:sp>
        <p:nvSpPr>
          <p:cNvPr id="16" name="Google Shape;16;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da-DK"/>
              <a:t>‹nr.›</a:t>
            </a:fld>
            <a:endParaRPr/>
          </a:p>
        </p:txBody>
      </p:sp>
      <p:grpSp>
        <p:nvGrpSpPr>
          <p:cNvPr id="17" name="Google Shape;17;p21"/>
          <p:cNvGrpSpPr/>
          <p:nvPr/>
        </p:nvGrpSpPr>
        <p:grpSpPr>
          <a:xfrm>
            <a:off x="-29327" y="-14808"/>
            <a:ext cx="9198220" cy="1083716"/>
            <a:chOff x="-29322" y="-1971"/>
            <a:chExt cx="9198255" cy="1086266"/>
          </a:xfrm>
        </p:grpSpPr>
        <p:sp>
          <p:nvSpPr>
            <p:cNvPr id="18" name="Google Shape;18;p2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9" name="Google Shape;19;p2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1"/>
          <p:cNvSpPr txBox="1">
            <a:spLocks noGrp="1"/>
          </p:cNvSpPr>
          <p:nvPr>
            <p:ph type="ctrTitle"/>
          </p:nvPr>
        </p:nvSpPr>
        <p:spPr>
          <a:xfrm>
            <a:off x="-825500" y="-668338"/>
            <a:ext cx="7851648" cy="1828801"/>
          </a:xfrm>
          <a:prstGeom prst="rect">
            <a:avLst/>
          </a:prstGeom>
          <a:noFill/>
          <a:ln>
            <a:noFill/>
          </a:ln>
        </p:spPr>
        <p:txBody>
          <a:bodyPr spcFirstLastPara="1" wrap="square" lIns="0" tIns="0" rIns="18275" bIns="0" anchor="b" anchorCtr="0">
            <a:normAutofit/>
          </a:bodyPr>
          <a:lstStyle/>
          <a:p>
            <a:pPr marL="0" lvl="0" indent="0" algn="r" rtl="0">
              <a:lnSpc>
                <a:spcPct val="100000"/>
              </a:lnSpc>
              <a:spcBef>
                <a:spcPts val="0"/>
              </a:spcBef>
              <a:spcAft>
                <a:spcPts val="0"/>
              </a:spcAft>
              <a:buClr>
                <a:srgbClr val="4CE0EA"/>
              </a:buClr>
              <a:buSzPts val="5600"/>
              <a:buFont typeface="Calibri"/>
              <a:buNone/>
            </a:pPr>
            <a:r>
              <a:rPr lang="da-DK"/>
              <a:t>Skippermøde</a:t>
            </a:r>
            <a:endParaRPr/>
          </a:p>
        </p:txBody>
      </p:sp>
      <p:sp>
        <p:nvSpPr>
          <p:cNvPr id="31" name="Google Shape;31;p1"/>
          <p:cNvSpPr txBox="1">
            <a:spLocks noGrp="1"/>
          </p:cNvSpPr>
          <p:nvPr>
            <p:ph type="subTitle" idx="1"/>
          </p:nvPr>
        </p:nvSpPr>
        <p:spPr>
          <a:xfrm>
            <a:off x="533400" y="3228975"/>
            <a:ext cx="7854950" cy="3008313"/>
          </a:xfrm>
          <a:prstGeom prst="rect">
            <a:avLst/>
          </a:prstGeom>
          <a:noFill/>
          <a:ln>
            <a:noFill/>
          </a:ln>
        </p:spPr>
        <p:txBody>
          <a:bodyPr spcFirstLastPara="1" wrap="square" lIns="0" tIns="45700" rIns="18275" bIns="45700" anchor="t" anchorCtr="0">
            <a:noAutofit/>
          </a:bodyPr>
          <a:lstStyle/>
          <a:p>
            <a:pPr marL="0" marR="0" lvl="0" indent="0" algn="r" rtl="0">
              <a:lnSpc>
                <a:spcPct val="100000"/>
              </a:lnSpc>
              <a:spcBef>
                <a:spcPts val="0"/>
              </a:spcBef>
              <a:spcAft>
                <a:spcPts val="0"/>
              </a:spcAft>
              <a:buSzPts val="2470"/>
              <a:buNone/>
            </a:pPr>
            <a:r>
              <a:rPr lang="da-DK" dirty="0"/>
              <a:t>Velkommen til skippermødet 2022</a:t>
            </a:r>
            <a:endParaRPr dirty="0"/>
          </a:p>
          <a:p>
            <a:pPr marL="0" marR="0" lvl="0" indent="0" algn="r" rtl="0">
              <a:lnSpc>
                <a:spcPct val="100000"/>
              </a:lnSpc>
              <a:spcBef>
                <a:spcPts val="520"/>
              </a:spcBef>
              <a:spcAft>
                <a:spcPts val="0"/>
              </a:spcAft>
              <a:buSzPts val="2470"/>
              <a:buNone/>
            </a:pPr>
            <a:endParaRPr dirty="0"/>
          </a:p>
          <a:p>
            <a:pPr marL="0" marR="0" lvl="0" indent="0" algn="r" rtl="0">
              <a:lnSpc>
                <a:spcPct val="100000"/>
              </a:lnSpc>
              <a:spcBef>
                <a:spcPts val="520"/>
              </a:spcBef>
              <a:spcAft>
                <a:spcPts val="0"/>
              </a:spcAft>
              <a:buSzPts val="2470"/>
              <a:buNone/>
            </a:pPr>
            <a:r>
              <a:rPr lang="da-DK" dirty="0"/>
              <a:t>Hyggekapsejlads 2022</a:t>
            </a:r>
            <a:endParaRPr dirty="0"/>
          </a:p>
          <a:p>
            <a:pPr marL="0" marR="0" lvl="0" indent="0" algn="r" rtl="0">
              <a:lnSpc>
                <a:spcPct val="100000"/>
              </a:lnSpc>
              <a:spcBef>
                <a:spcPts val="520"/>
              </a:spcBef>
              <a:spcAft>
                <a:spcPts val="0"/>
              </a:spcAft>
              <a:buSzPts val="2470"/>
              <a:buNone/>
            </a:pPr>
            <a:r>
              <a:rPr lang="da-DK" dirty="0"/>
              <a:t> Torsdag d. 28. april 2022, klokken 19.00 </a:t>
            </a:r>
            <a:endParaRPr dirty="0"/>
          </a:p>
          <a:p>
            <a:pPr marL="0" marR="0" lvl="0" indent="0" algn="r" rtl="0">
              <a:lnSpc>
                <a:spcPct val="100000"/>
              </a:lnSpc>
              <a:spcBef>
                <a:spcPts val="520"/>
              </a:spcBef>
              <a:spcAft>
                <a:spcPts val="0"/>
              </a:spcAft>
              <a:buSzPts val="2470"/>
              <a:buNone/>
            </a:pPr>
            <a:r>
              <a:rPr lang="da-DK" dirty="0"/>
              <a:t>I  SKB klubhus på ”Hejren”</a:t>
            </a:r>
            <a:endParaRPr dirty="0"/>
          </a:p>
        </p:txBody>
      </p:sp>
      <p:pic>
        <p:nvPicPr>
          <p:cNvPr id="32" name="Google Shape;32;p1"/>
          <p:cNvPicPr preferRelativeResize="0"/>
          <p:nvPr/>
        </p:nvPicPr>
        <p:blipFill rotWithShape="1">
          <a:blip r:embed="rId3">
            <a:alphaModFix/>
          </a:blip>
          <a:srcRect/>
          <a:stretch/>
        </p:blipFill>
        <p:spPr>
          <a:xfrm>
            <a:off x="6875463" y="0"/>
            <a:ext cx="1938337" cy="2276475"/>
          </a:xfrm>
          <a:prstGeom prst="rect">
            <a:avLst/>
          </a:prstGeom>
          <a:noFill/>
          <a:ln>
            <a:noFill/>
          </a:ln>
        </p:spPr>
      </p:pic>
      <p:sp>
        <p:nvSpPr>
          <p:cNvPr id="33" name="Google Shape;33;p1"/>
          <p:cNvSpPr/>
          <p:nvPr/>
        </p:nvSpPr>
        <p:spPr>
          <a:xfrm>
            <a:off x="4017963" y="3244850"/>
            <a:ext cx="110807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a-DK" sz="1800" b="0" i="0" u="none" strike="noStrike" cap="none">
                <a:solidFill>
                  <a:schemeClr val="lt1"/>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pic>
        <p:nvPicPr>
          <p:cNvPr id="34" name="Google Shape;34;p1"/>
          <p:cNvPicPr preferRelativeResize="0"/>
          <p:nvPr/>
        </p:nvPicPr>
        <p:blipFill rotWithShape="1">
          <a:blip r:embed="rId4">
            <a:alphaModFix/>
          </a:blip>
          <a:srcRect/>
          <a:stretch/>
        </p:blipFill>
        <p:spPr>
          <a:xfrm>
            <a:off x="323850" y="188913"/>
            <a:ext cx="2735263" cy="2232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body" idx="4294967295"/>
          </p:nvPr>
        </p:nvSpPr>
        <p:spPr>
          <a:xfrm>
            <a:off x="457200" y="2780928"/>
            <a:ext cx="8229600" cy="354367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80"/>
              <a:buNone/>
            </a:pPr>
            <a:r>
              <a:rPr lang="da-DK" sz="2400" b="1" dirty="0"/>
              <a:t>Start ”Mågetal” for 2022.</a:t>
            </a:r>
            <a:endParaRPr sz="2400" b="1" u="sng" dirty="0"/>
          </a:p>
          <a:p>
            <a:pPr marL="0" lvl="0" indent="0" algn="l" rtl="0">
              <a:lnSpc>
                <a:spcPct val="80000"/>
              </a:lnSpc>
              <a:spcBef>
                <a:spcPts val="480"/>
              </a:spcBef>
              <a:spcAft>
                <a:spcPts val="0"/>
              </a:spcAft>
              <a:buSzPts val="2280"/>
              <a:buNone/>
            </a:pPr>
            <a:r>
              <a:rPr lang="da-DK" sz="2400" b="1" dirty="0"/>
              <a:t> </a:t>
            </a:r>
            <a:br>
              <a:rPr lang="da-DK" sz="2400" b="1" dirty="0"/>
            </a:br>
            <a:endParaRPr sz="2400" b="1" dirty="0"/>
          </a:p>
          <a:p>
            <a:pPr marL="0" lvl="0" indent="0" algn="l" rtl="0">
              <a:lnSpc>
                <a:spcPct val="80000"/>
              </a:lnSpc>
              <a:spcBef>
                <a:spcPts val="480"/>
              </a:spcBef>
              <a:spcAft>
                <a:spcPts val="0"/>
              </a:spcAft>
              <a:buSzPts val="2280"/>
              <a:buNone/>
            </a:pPr>
            <a:r>
              <a:rPr lang="da-DK" sz="2400" b="1" dirty="0"/>
              <a:t>Tillæg ved afslut 2021 nedskrives med 50%</a:t>
            </a:r>
            <a:endParaRPr dirty="0"/>
          </a:p>
          <a:p>
            <a:pPr marL="144780" lvl="0" indent="0" algn="l" rtl="0">
              <a:lnSpc>
                <a:spcPct val="80000"/>
              </a:lnSpc>
              <a:spcBef>
                <a:spcPts val="480"/>
              </a:spcBef>
              <a:spcAft>
                <a:spcPts val="0"/>
              </a:spcAft>
              <a:buSzPts val="2280"/>
              <a:buNone/>
            </a:pPr>
            <a:endParaRPr sz="2400" b="1" dirty="0"/>
          </a:p>
          <a:p>
            <a:pPr marL="0" lvl="0" indent="0" algn="l" rtl="0">
              <a:lnSpc>
                <a:spcPct val="80000"/>
              </a:lnSpc>
              <a:spcBef>
                <a:spcPts val="480"/>
              </a:spcBef>
              <a:spcAft>
                <a:spcPts val="0"/>
              </a:spcAft>
              <a:buSzPts val="2280"/>
              <a:buNone/>
            </a:pPr>
            <a:endParaRPr lang="da-DK" sz="2400" b="1" dirty="0"/>
          </a:p>
          <a:p>
            <a:pPr marL="0" lvl="0" indent="0" algn="l" rtl="0">
              <a:lnSpc>
                <a:spcPct val="80000"/>
              </a:lnSpc>
              <a:spcBef>
                <a:spcPts val="480"/>
              </a:spcBef>
              <a:spcAft>
                <a:spcPts val="0"/>
              </a:spcAft>
              <a:buSzPts val="2280"/>
              <a:buNone/>
            </a:pPr>
            <a:r>
              <a:rPr lang="da-DK" sz="2400" b="1" dirty="0"/>
              <a:t>Systemet virker, der har været 13 forskellige vindere i 2021 på 20 gennemførte sejladser </a:t>
            </a:r>
            <a:endParaRPr sz="2400" b="1" dirty="0"/>
          </a:p>
          <a:p>
            <a:pPr marL="0" lvl="0" indent="0" algn="l" rtl="0">
              <a:lnSpc>
                <a:spcPct val="80000"/>
              </a:lnSpc>
              <a:spcBef>
                <a:spcPts val="480"/>
              </a:spcBef>
              <a:spcAft>
                <a:spcPts val="0"/>
              </a:spcAft>
              <a:buSzPts val="2400"/>
              <a:buNone/>
            </a:pPr>
            <a:r>
              <a:rPr lang="da-DK" sz="2400" b="1" dirty="0"/>
              <a:t>33 både deltog i 2021 er af sejlede 13, de fulde 11 eller flere tællende sejladser   </a:t>
            </a:r>
            <a:endParaRPr sz="2400" b="1" dirty="0"/>
          </a:p>
          <a:p>
            <a:pPr marL="273050" lvl="0" indent="-128270" algn="l" rtl="0">
              <a:lnSpc>
                <a:spcPct val="80000"/>
              </a:lnSpc>
              <a:spcBef>
                <a:spcPts val="480"/>
              </a:spcBef>
              <a:spcAft>
                <a:spcPts val="0"/>
              </a:spcAft>
              <a:buSzPts val="2280"/>
              <a:buNone/>
            </a:pPr>
            <a:endParaRPr sz="2400" b="1" dirty="0"/>
          </a:p>
          <a:p>
            <a:pPr marL="273050" lvl="0" indent="-273050" algn="l" rtl="0">
              <a:lnSpc>
                <a:spcPct val="80000"/>
              </a:lnSpc>
              <a:spcBef>
                <a:spcPts val="400"/>
              </a:spcBef>
              <a:spcAft>
                <a:spcPts val="0"/>
              </a:spcAft>
              <a:buSzPts val="1900"/>
              <a:buFont typeface="Noto Sans Symbols"/>
              <a:buNone/>
            </a:pPr>
            <a:endParaRPr sz="2000" dirty="0"/>
          </a:p>
          <a:p>
            <a:pPr marL="273050" lvl="0" indent="-273050" algn="l" rtl="0">
              <a:lnSpc>
                <a:spcPct val="80000"/>
              </a:lnSpc>
              <a:spcBef>
                <a:spcPts val="440"/>
              </a:spcBef>
              <a:spcAft>
                <a:spcPts val="0"/>
              </a:spcAft>
              <a:buSzPts val="2090"/>
              <a:buFont typeface="Noto Sans Symbols"/>
              <a:buNone/>
            </a:pPr>
            <a:endParaRPr sz="2200" dirty="0"/>
          </a:p>
        </p:txBody>
      </p:sp>
      <p:pic>
        <p:nvPicPr>
          <p:cNvPr id="109" name="Google Shape;109;p10"/>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10" name="Google Shape;110;p10"/>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11" name="Google Shape;111;p10"/>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a:spLocks noGrp="1"/>
          </p:cNvSpPr>
          <p:nvPr>
            <p:ph type="body" idx="4294967295"/>
          </p:nvPr>
        </p:nvSpPr>
        <p:spPr>
          <a:xfrm>
            <a:off x="457200" y="2564904"/>
            <a:ext cx="8229600" cy="38168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80"/>
              <a:buNone/>
            </a:pPr>
            <a:r>
              <a:rPr lang="da-DK" sz="2400" b="1" dirty="0"/>
              <a:t>Løbsinddeling nu baseret på ”Start” Mågetal</a:t>
            </a:r>
            <a:endParaRPr dirty="0"/>
          </a:p>
          <a:p>
            <a:pPr marL="0" lvl="0" indent="0" algn="l" rtl="0">
              <a:lnSpc>
                <a:spcPct val="90000"/>
              </a:lnSpc>
              <a:spcBef>
                <a:spcPts val="480"/>
              </a:spcBef>
              <a:spcAft>
                <a:spcPts val="0"/>
              </a:spcAft>
              <a:buSzPts val="2280"/>
              <a:buNone/>
            </a:pPr>
            <a:endParaRPr lang="da-DK" sz="2400" dirty="0"/>
          </a:p>
          <a:p>
            <a:pPr marL="0" lvl="0" indent="0" algn="l" rtl="0">
              <a:lnSpc>
                <a:spcPct val="90000"/>
              </a:lnSpc>
              <a:spcBef>
                <a:spcPts val="480"/>
              </a:spcBef>
              <a:spcAft>
                <a:spcPts val="0"/>
              </a:spcAft>
              <a:buSzPts val="2280"/>
              <a:buNone/>
            </a:pPr>
            <a:r>
              <a:rPr lang="da-DK" sz="2400" dirty="0"/>
              <a:t>Start 1=Både med ”Start-Mågetal” &lt;= 1,03</a:t>
            </a:r>
            <a:br>
              <a:rPr lang="da-DK" sz="2400" dirty="0"/>
            </a:br>
            <a:r>
              <a:rPr lang="da-DK" sz="2400" dirty="0"/>
              <a:t>Start 2=Både med ”Start-Mågetal” &gt; 1,03 og &lt;= 1,12</a:t>
            </a:r>
            <a:br>
              <a:rPr lang="da-DK" sz="2400" dirty="0"/>
            </a:br>
            <a:r>
              <a:rPr lang="da-DK" sz="2400" dirty="0"/>
              <a:t>Start 3=Både med ”Start-Mågetal” &gt; 1,12 og &lt;= 1,22 </a:t>
            </a:r>
            <a:endParaRPr sz="2400" dirty="0"/>
          </a:p>
          <a:p>
            <a:pPr marL="0" lvl="0" indent="0" algn="l" rtl="0">
              <a:lnSpc>
                <a:spcPct val="90000"/>
              </a:lnSpc>
              <a:spcBef>
                <a:spcPts val="480"/>
              </a:spcBef>
              <a:spcAft>
                <a:spcPts val="0"/>
              </a:spcAft>
              <a:buSzPts val="2280"/>
              <a:buNone/>
            </a:pPr>
            <a:r>
              <a:rPr lang="da-DK" sz="2400" dirty="0"/>
              <a:t>Start 4=Både med “Start-Mågetal” &gt;1,22</a:t>
            </a:r>
            <a:br>
              <a:rPr lang="da-DK" sz="2400" dirty="0"/>
            </a:br>
            <a:br>
              <a:rPr lang="da-DK" sz="2400" dirty="0"/>
            </a:br>
            <a:r>
              <a:rPr lang="da-DK" sz="2400" dirty="0"/>
              <a:t>”Mågetal” der anvendes til løbsinddeling, er bådens nye beregnede </a:t>
            </a:r>
            <a:r>
              <a:rPr lang="da-DK" sz="2400" b="1" dirty="0"/>
              <a:t>2022 start </a:t>
            </a:r>
            <a:r>
              <a:rPr lang="da-DK" sz="2400" dirty="0"/>
              <a:t>”Mågetal” (ved. 50% tillæg) - ikke dens basis </a:t>
            </a:r>
            <a:r>
              <a:rPr lang="da-DK" sz="2400" dirty="0" err="1"/>
              <a:t>lystal</a:t>
            </a:r>
            <a:r>
              <a:rPr lang="da-DK" sz="2400" dirty="0"/>
              <a:t>.</a:t>
            </a:r>
            <a:endParaRPr dirty="0"/>
          </a:p>
          <a:p>
            <a:pPr marL="0" lvl="0" indent="0" algn="l" rtl="0">
              <a:lnSpc>
                <a:spcPct val="90000"/>
              </a:lnSpc>
              <a:spcBef>
                <a:spcPts val="480"/>
              </a:spcBef>
              <a:spcAft>
                <a:spcPts val="0"/>
              </a:spcAft>
              <a:buSzPts val="2280"/>
              <a:buNone/>
            </a:pPr>
            <a:endParaRPr sz="2400" dirty="0"/>
          </a:p>
          <a:p>
            <a:pPr marL="0" lvl="0" indent="0" algn="l" rtl="0">
              <a:lnSpc>
                <a:spcPct val="90000"/>
              </a:lnSpc>
              <a:spcBef>
                <a:spcPts val="480"/>
              </a:spcBef>
              <a:spcAft>
                <a:spcPts val="0"/>
              </a:spcAft>
              <a:buSzPts val="2280"/>
              <a:buNone/>
            </a:pPr>
            <a:endParaRPr sz="2400" dirty="0"/>
          </a:p>
          <a:p>
            <a:pPr marL="273050" lvl="0" indent="-273050" algn="l" rtl="0">
              <a:lnSpc>
                <a:spcPct val="90000"/>
              </a:lnSpc>
              <a:spcBef>
                <a:spcPts val="480"/>
              </a:spcBef>
              <a:spcAft>
                <a:spcPts val="0"/>
              </a:spcAft>
              <a:buSzPts val="2280"/>
              <a:buFont typeface="Noto Sans Symbols"/>
              <a:buNone/>
            </a:pPr>
            <a:endParaRPr sz="2400" dirty="0"/>
          </a:p>
        </p:txBody>
      </p:sp>
      <p:pic>
        <p:nvPicPr>
          <p:cNvPr id="117" name="Google Shape;117;p11"/>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18" name="Google Shape;118;p11"/>
          <p:cNvPicPr preferRelativeResize="0"/>
          <p:nvPr/>
        </p:nvPicPr>
        <p:blipFill rotWithShape="1">
          <a:blip r:embed="rId4">
            <a:alphaModFix/>
          </a:blip>
          <a:srcRect/>
          <a:stretch/>
        </p:blipFill>
        <p:spPr>
          <a:xfrm>
            <a:off x="323850" y="188913"/>
            <a:ext cx="2735263" cy="2232025"/>
          </a:xfrm>
          <a:prstGeom prst="rect">
            <a:avLst/>
          </a:prstGeom>
          <a:noFill/>
          <a:ln>
            <a:noFill/>
          </a:ln>
        </p:spPr>
      </p:pic>
      <p:pic>
        <p:nvPicPr>
          <p:cNvPr id="119" name="Google Shape;119;p11"/>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2"/>
          <p:cNvSpPr txBox="1">
            <a:spLocks noGrp="1"/>
          </p:cNvSpPr>
          <p:nvPr>
            <p:ph type="body" idx="4294967295"/>
          </p:nvPr>
        </p:nvSpPr>
        <p:spPr>
          <a:xfrm>
            <a:off x="388169" y="2276475"/>
            <a:ext cx="8308975" cy="4104853"/>
          </a:xfrm>
          <a:prstGeom prst="rect">
            <a:avLst/>
          </a:prstGeom>
          <a:noFill/>
          <a:ln>
            <a:noFill/>
          </a:ln>
        </p:spPr>
        <p:txBody>
          <a:bodyPr spcFirstLastPara="1" wrap="square" lIns="91425" tIns="45700" rIns="91425" bIns="45700" anchor="t" anchorCtr="0">
            <a:noAutofit/>
          </a:bodyPr>
          <a:lstStyle/>
          <a:p>
            <a:pPr marL="273050" lvl="0" indent="-273050" algn="l" rtl="0">
              <a:lnSpc>
                <a:spcPct val="100000"/>
              </a:lnSpc>
              <a:spcBef>
                <a:spcPts val="0"/>
              </a:spcBef>
              <a:spcAft>
                <a:spcPts val="0"/>
              </a:spcAft>
              <a:buSzPts val="2280"/>
              <a:buNone/>
            </a:pPr>
            <a:r>
              <a:rPr lang="da-DK" sz="2400" b="1" dirty="0"/>
              <a:t>Bane</a:t>
            </a:r>
            <a:endParaRPr dirty="0"/>
          </a:p>
          <a:p>
            <a:pPr marL="273050" lvl="0" indent="-273050" algn="l" rtl="0">
              <a:lnSpc>
                <a:spcPct val="100000"/>
              </a:lnSpc>
              <a:spcBef>
                <a:spcPts val="480"/>
              </a:spcBef>
              <a:spcAft>
                <a:spcPts val="0"/>
              </a:spcAft>
              <a:buSzPts val="2280"/>
              <a:buNone/>
            </a:pPr>
            <a:r>
              <a:rPr lang="da-DK" sz="2400" u="sng" dirty="0"/>
              <a:t>Forslag: samme som 2021</a:t>
            </a:r>
            <a:endParaRPr dirty="0"/>
          </a:p>
          <a:p>
            <a:pPr marL="273050" lvl="0" indent="-273050" algn="l" rtl="0">
              <a:lnSpc>
                <a:spcPct val="100000"/>
              </a:lnSpc>
              <a:spcBef>
                <a:spcPts val="480"/>
              </a:spcBef>
              <a:spcAft>
                <a:spcPts val="0"/>
              </a:spcAft>
              <a:buSzPts val="2280"/>
              <a:buNone/>
            </a:pPr>
            <a:endParaRPr sz="2400" dirty="0"/>
          </a:p>
          <a:p>
            <a:pPr marL="273050" lvl="0" indent="-273050" algn="l" rtl="0">
              <a:lnSpc>
                <a:spcPct val="100000"/>
              </a:lnSpc>
              <a:spcBef>
                <a:spcPts val="480"/>
              </a:spcBef>
              <a:spcAft>
                <a:spcPts val="0"/>
              </a:spcAft>
              <a:buSzPts val="2280"/>
              <a:buNone/>
            </a:pPr>
            <a:endParaRPr sz="2400" dirty="0"/>
          </a:p>
          <a:p>
            <a:pPr marL="273050" lvl="0" indent="-273050" algn="l" rtl="0">
              <a:lnSpc>
                <a:spcPct val="100000"/>
              </a:lnSpc>
              <a:spcBef>
                <a:spcPts val="480"/>
              </a:spcBef>
              <a:spcAft>
                <a:spcPts val="0"/>
              </a:spcAft>
              <a:buSzPts val="2280"/>
              <a:buNone/>
            </a:pPr>
            <a:endParaRPr sz="2400" dirty="0"/>
          </a:p>
          <a:p>
            <a:pPr marL="273050" lvl="0" indent="-273050" algn="l" rtl="0">
              <a:lnSpc>
                <a:spcPct val="100000"/>
              </a:lnSpc>
              <a:spcBef>
                <a:spcPts val="480"/>
              </a:spcBef>
              <a:spcAft>
                <a:spcPts val="0"/>
              </a:spcAft>
              <a:buSzPts val="2280"/>
              <a:buNone/>
            </a:pPr>
            <a:endParaRPr sz="2400" dirty="0"/>
          </a:p>
          <a:p>
            <a:pPr marL="273050" lvl="0" indent="-273050" algn="l" rtl="0">
              <a:lnSpc>
                <a:spcPct val="100000"/>
              </a:lnSpc>
              <a:spcBef>
                <a:spcPts val="480"/>
              </a:spcBef>
              <a:spcAft>
                <a:spcPts val="0"/>
              </a:spcAft>
              <a:buSzPts val="2280"/>
              <a:buNone/>
            </a:pPr>
            <a:br>
              <a:rPr lang="da-DK" sz="2400" dirty="0"/>
            </a:br>
            <a:endParaRPr sz="2400" dirty="0"/>
          </a:p>
        </p:txBody>
      </p:sp>
      <p:pic>
        <p:nvPicPr>
          <p:cNvPr id="125" name="Google Shape;125;p12"/>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26" name="Google Shape;126;p12"/>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27" name="Google Shape;127;p12"/>
          <p:cNvPicPr preferRelativeResize="0"/>
          <p:nvPr/>
        </p:nvPicPr>
        <p:blipFill rotWithShape="1">
          <a:blip r:embed="rId5">
            <a:alphaModFix/>
          </a:blip>
          <a:srcRect/>
          <a:stretch/>
        </p:blipFill>
        <p:spPr>
          <a:xfrm>
            <a:off x="-828675" y="-674688"/>
            <a:ext cx="8308975" cy="1901826"/>
          </a:xfrm>
          <a:prstGeom prst="rect">
            <a:avLst/>
          </a:prstGeom>
          <a:noFill/>
          <a:ln>
            <a:noFill/>
          </a:ln>
        </p:spPr>
      </p:pic>
      <p:pic>
        <p:nvPicPr>
          <p:cNvPr id="128" name="Google Shape;128;p12"/>
          <p:cNvPicPr preferRelativeResize="0"/>
          <p:nvPr/>
        </p:nvPicPr>
        <p:blipFill>
          <a:blip r:embed="rId6">
            <a:alphaModFix/>
          </a:blip>
          <a:stretch>
            <a:fillRect/>
          </a:stretch>
        </p:blipFill>
        <p:spPr>
          <a:xfrm>
            <a:off x="538925" y="3218100"/>
            <a:ext cx="5240976" cy="3480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body" idx="4294967295"/>
          </p:nvPr>
        </p:nvSpPr>
        <p:spPr>
          <a:xfrm>
            <a:off x="457200" y="2420938"/>
            <a:ext cx="8229600" cy="375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80"/>
              <a:buNone/>
            </a:pPr>
            <a:r>
              <a:rPr lang="da-DK" sz="2400" b="1" dirty="0"/>
              <a:t>Regler og fair sejlads</a:t>
            </a:r>
            <a:endParaRPr dirty="0"/>
          </a:p>
          <a:p>
            <a:pPr marL="0" lvl="0" indent="0" algn="l" rtl="0">
              <a:lnSpc>
                <a:spcPct val="100000"/>
              </a:lnSpc>
              <a:spcBef>
                <a:spcPts val="480"/>
              </a:spcBef>
              <a:spcAft>
                <a:spcPts val="0"/>
              </a:spcAft>
              <a:buSzPts val="2280"/>
              <a:buNone/>
            </a:pPr>
            <a:r>
              <a:rPr lang="da-DK" sz="2400" dirty="0"/>
              <a:t>Motor skal slukkes senest 5 minutter før din start</a:t>
            </a:r>
            <a:endParaRPr dirty="0"/>
          </a:p>
          <a:p>
            <a:pPr marL="0" lvl="0" indent="0" algn="l" rtl="0">
              <a:lnSpc>
                <a:spcPct val="100000"/>
              </a:lnSpc>
              <a:spcBef>
                <a:spcPts val="480"/>
              </a:spcBef>
              <a:spcAft>
                <a:spcPts val="0"/>
              </a:spcAft>
              <a:buSzPts val="2280"/>
              <a:buNone/>
            </a:pPr>
            <a:endParaRPr lang="da-DK" sz="2400" dirty="0"/>
          </a:p>
          <a:p>
            <a:pPr marL="0" lvl="0" indent="0" algn="l" rtl="0">
              <a:lnSpc>
                <a:spcPct val="100000"/>
              </a:lnSpc>
              <a:spcBef>
                <a:spcPts val="480"/>
              </a:spcBef>
              <a:spcAft>
                <a:spcPts val="0"/>
              </a:spcAft>
              <a:buSzPts val="2280"/>
              <a:buNone/>
            </a:pPr>
            <a:r>
              <a:rPr lang="da-DK" sz="2400" dirty="0"/>
              <a:t>Din tid starter på </a:t>
            </a:r>
            <a:r>
              <a:rPr lang="da-DK" sz="2400" dirty="0" err="1"/>
              <a:t>på</a:t>
            </a:r>
            <a:r>
              <a:rPr lang="da-DK" sz="2400" dirty="0"/>
              <a:t> det angivne tidspunkt for den start gruppe – IKKE når du passerer linjen</a:t>
            </a:r>
            <a:endParaRPr dirty="0"/>
          </a:p>
          <a:p>
            <a:pPr marL="0" lvl="0" indent="0" algn="l" rtl="0">
              <a:lnSpc>
                <a:spcPct val="100000"/>
              </a:lnSpc>
              <a:spcBef>
                <a:spcPts val="480"/>
              </a:spcBef>
              <a:spcAft>
                <a:spcPts val="0"/>
              </a:spcAft>
              <a:buSzPts val="2280"/>
              <a:buNone/>
            </a:pPr>
            <a:endParaRPr lang="da-DK" sz="2400" dirty="0"/>
          </a:p>
          <a:p>
            <a:pPr marL="0" lvl="0" indent="0" algn="l" rtl="0">
              <a:lnSpc>
                <a:spcPct val="100000"/>
              </a:lnSpc>
              <a:spcBef>
                <a:spcPts val="480"/>
              </a:spcBef>
              <a:spcAft>
                <a:spcPts val="0"/>
              </a:spcAft>
              <a:buSzPts val="2280"/>
              <a:buNone/>
            </a:pPr>
            <a:r>
              <a:rPr lang="da-DK" sz="2400" dirty="0"/>
              <a:t>Ved tyvstart, skal du tilbage over startlinjen</a:t>
            </a:r>
            <a:endParaRPr dirty="0"/>
          </a:p>
          <a:p>
            <a:pPr marL="0" lvl="0" indent="0" algn="l" rtl="0">
              <a:lnSpc>
                <a:spcPct val="100000"/>
              </a:lnSpc>
              <a:spcBef>
                <a:spcPts val="480"/>
              </a:spcBef>
              <a:spcAft>
                <a:spcPts val="0"/>
              </a:spcAft>
              <a:buSzPts val="2280"/>
              <a:buNone/>
            </a:pPr>
            <a:endParaRPr lang="da-DK" sz="2400" dirty="0"/>
          </a:p>
          <a:p>
            <a:pPr marL="0" lvl="0" indent="0" algn="l" rtl="0">
              <a:lnSpc>
                <a:spcPct val="100000"/>
              </a:lnSpc>
              <a:spcBef>
                <a:spcPts val="480"/>
              </a:spcBef>
              <a:spcAft>
                <a:spcPts val="0"/>
              </a:spcAft>
              <a:buSzPts val="2280"/>
              <a:buNone/>
            </a:pPr>
            <a:r>
              <a:rPr lang="da-DK" sz="2400" dirty="0"/>
              <a:t>Alle mærker skal rundes – gi plads – Søvejsregler</a:t>
            </a:r>
            <a:endParaRPr dirty="0"/>
          </a:p>
          <a:p>
            <a:pPr marL="0" lvl="0" indent="0" algn="l" rtl="0">
              <a:lnSpc>
                <a:spcPct val="100000"/>
              </a:lnSpc>
              <a:spcBef>
                <a:spcPts val="480"/>
              </a:spcBef>
              <a:spcAft>
                <a:spcPts val="0"/>
              </a:spcAft>
              <a:buSzPts val="2280"/>
              <a:buNone/>
            </a:pPr>
            <a:r>
              <a:rPr lang="da-DK" sz="2400" dirty="0"/>
              <a:t>Vi har ikke nogen 360/720 regler</a:t>
            </a:r>
            <a:endParaRPr dirty="0"/>
          </a:p>
          <a:p>
            <a:pPr marL="273050" lvl="0" indent="-116204" algn="l" rtl="0">
              <a:lnSpc>
                <a:spcPct val="100000"/>
              </a:lnSpc>
              <a:spcBef>
                <a:spcPts val="520"/>
              </a:spcBef>
              <a:spcAft>
                <a:spcPts val="0"/>
              </a:spcAft>
              <a:buSzPts val="2470"/>
              <a:buNone/>
            </a:pPr>
            <a:endParaRPr dirty="0"/>
          </a:p>
        </p:txBody>
      </p:sp>
      <p:pic>
        <p:nvPicPr>
          <p:cNvPr id="134" name="Google Shape;134;p14"/>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35" name="Google Shape;135;p14"/>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36" name="Google Shape;136;p14"/>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body" idx="4294967295"/>
          </p:nvPr>
        </p:nvSpPr>
        <p:spPr>
          <a:xfrm>
            <a:off x="438345" y="2420938"/>
            <a:ext cx="8507691" cy="375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80"/>
              <a:buNone/>
            </a:pPr>
            <a:r>
              <a:rPr lang="da-DK" sz="2400" b="1" dirty="0"/>
              <a:t>Regler og fair sejlads</a:t>
            </a:r>
            <a:endParaRPr dirty="0"/>
          </a:p>
          <a:p>
            <a:pPr marL="0" lvl="0" indent="0" algn="l" rtl="0">
              <a:lnSpc>
                <a:spcPct val="100000"/>
              </a:lnSpc>
              <a:spcBef>
                <a:spcPts val="280"/>
              </a:spcBef>
              <a:spcAft>
                <a:spcPts val="0"/>
              </a:spcAft>
              <a:buSzPts val="1330"/>
              <a:buNone/>
            </a:pPr>
            <a:r>
              <a:rPr lang="da-DK" sz="2400" dirty="0"/>
              <a:t>Du har ikke krav om at få plads ved hverken start/mål eller mærkerundinger, heller ikke hvis du kommer bagfra med større fart.</a:t>
            </a:r>
            <a:endParaRPr sz="2400" dirty="0"/>
          </a:p>
          <a:p>
            <a:pPr marL="0" lvl="0" indent="0" algn="l" rtl="0">
              <a:lnSpc>
                <a:spcPct val="100000"/>
              </a:lnSpc>
              <a:spcBef>
                <a:spcPts val="280"/>
              </a:spcBef>
              <a:spcAft>
                <a:spcPts val="0"/>
              </a:spcAft>
              <a:buSzPts val="1330"/>
              <a:buNone/>
            </a:pPr>
            <a:r>
              <a:rPr lang="da-DK" sz="2400" dirty="0"/>
              <a:t>Tænk på vores mange solosejlere ved f.eks. Mærkerundinger, de manøvrerer ikke nødvendigvis ligeså hurtigt som dig.</a:t>
            </a:r>
            <a:endParaRPr sz="2400" dirty="0"/>
          </a:p>
          <a:p>
            <a:pPr marL="0" lvl="0" indent="0" algn="l" rtl="0">
              <a:lnSpc>
                <a:spcPct val="100000"/>
              </a:lnSpc>
              <a:spcBef>
                <a:spcPts val="280"/>
              </a:spcBef>
              <a:spcAft>
                <a:spcPts val="0"/>
              </a:spcAft>
              <a:buSzPts val="1330"/>
              <a:buNone/>
            </a:pPr>
            <a:r>
              <a:rPr lang="da-DK" sz="2400" dirty="0"/>
              <a:t>Sejladsen rummer både fra ca. 18-50 fod, tænk på andre der er mindre end dig selv.</a:t>
            </a:r>
            <a:endParaRPr sz="2400" dirty="0"/>
          </a:p>
          <a:p>
            <a:pPr marL="0" lvl="0" indent="0" algn="l" rtl="0">
              <a:lnSpc>
                <a:spcPct val="100000"/>
              </a:lnSpc>
              <a:spcBef>
                <a:spcPts val="280"/>
              </a:spcBef>
              <a:spcAft>
                <a:spcPts val="0"/>
              </a:spcAft>
              <a:buSzPts val="1330"/>
              <a:buNone/>
            </a:pPr>
            <a:r>
              <a:rPr lang="da-DK" sz="2400" dirty="0"/>
              <a:t>Kommer du bagfra, så mas dig ikke ind i et felt nær mærkerne, det giver kun problemer og usikkerhed for alle.</a:t>
            </a:r>
            <a:endParaRPr sz="2400" dirty="0"/>
          </a:p>
          <a:p>
            <a:pPr marL="0" lvl="0" indent="0" algn="l" rtl="0">
              <a:lnSpc>
                <a:spcPct val="100000"/>
              </a:lnSpc>
              <a:spcBef>
                <a:spcPts val="280"/>
              </a:spcBef>
              <a:spcAft>
                <a:spcPts val="0"/>
              </a:spcAft>
              <a:buSzPts val="1330"/>
              <a:buNone/>
            </a:pPr>
            <a:r>
              <a:rPr lang="da-DK" sz="2400" dirty="0"/>
              <a:t>Det er ikke tilladt at luffe.  </a:t>
            </a:r>
            <a:endParaRPr sz="2400" dirty="0"/>
          </a:p>
          <a:p>
            <a:pPr marL="273050" lvl="0" indent="-116204" algn="l" rtl="0">
              <a:lnSpc>
                <a:spcPct val="100000"/>
              </a:lnSpc>
              <a:spcBef>
                <a:spcPts val="520"/>
              </a:spcBef>
              <a:spcAft>
                <a:spcPts val="0"/>
              </a:spcAft>
              <a:buSzPts val="2470"/>
              <a:buNone/>
            </a:pPr>
            <a:endParaRPr dirty="0"/>
          </a:p>
        </p:txBody>
      </p:sp>
      <p:pic>
        <p:nvPicPr>
          <p:cNvPr id="142" name="Google Shape;142;p15"/>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43" name="Google Shape;143;p15"/>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44" name="Google Shape;144;p15"/>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body" idx="4294967295"/>
          </p:nvPr>
        </p:nvSpPr>
        <p:spPr>
          <a:xfrm>
            <a:off x="457200" y="2276475"/>
            <a:ext cx="8229600" cy="4048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80"/>
              <a:buNone/>
            </a:pPr>
            <a:r>
              <a:rPr lang="da-DK" sz="2400" b="1"/>
              <a:t>Regler og fair sejlads/sanktioner/protester</a:t>
            </a:r>
            <a:br>
              <a:rPr lang="da-DK" sz="2400" b="1"/>
            </a:br>
            <a:r>
              <a:rPr lang="da-DK" sz="2400" b="1"/>
              <a:t>og behandling af disse</a:t>
            </a:r>
            <a:br>
              <a:rPr lang="da-DK" sz="2400"/>
            </a:br>
            <a:br>
              <a:rPr lang="da-DK" sz="2400"/>
            </a:br>
            <a:r>
              <a:rPr lang="da-DK" sz="2400"/>
              <a:t>Advarsel, tidsstraf, diskvalifikation, udelukkelse</a:t>
            </a:r>
            <a:endParaRPr/>
          </a:p>
          <a:p>
            <a:pPr marL="0" lvl="0" indent="0" algn="l" rtl="0">
              <a:lnSpc>
                <a:spcPct val="100000"/>
              </a:lnSpc>
              <a:spcBef>
                <a:spcPts val="480"/>
              </a:spcBef>
              <a:spcAft>
                <a:spcPts val="0"/>
              </a:spcAft>
              <a:buSzPts val="2280"/>
              <a:buNone/>
            </a:pPr>
            <a:endParaRPr sz="2400"/>
          </a:p>
          <a:p>
            <a:pPr marL="0" lvl="0" indent="0" algn="l" rtl="0">
              <a:lnSpc>
                <a:spcPct val="100000"/>
              </a:lnSpc>
              <a:spcBef>
                <a:spcPts val="480"/>
              </a:spcBef>
              <a:spcAft>
                <a:spcPts val="0"/>
              </a:spcAft>
              <a:buSzPts val="2280"/>
              <a:buNone/>
            </a:pPr>
            <a:r>
              <a:rPr lang="da-DK" sz="2400"/>
              <a:t>Forventning til deltagerne om fair og fornuftig sejlads – Søvejsregler kan ikke håndtere alle situationer – så vis hensyn!</a:t>
            </a:r>
            <a:br>
              <a:rPr lang="da-DK" sz="2400"/>
            </a:br>
            <a:endParaRPr sz="2400"/>
          </a:p>
          <a:p>
            <a:pPr marL="0" lvl="0" indent="0" algn="l" rtl="0">
              <a:lnSpc>
                <a:spcPct val="100000"/>
              </a:lnSpc>
              <a:spcBef>
                <a:spcPts val="480"/>
              </a:spcBef>
              <a:spcAft>
                <a:spcPts val="0"/>
              </a:spcAft>
              <a:buSzPts val="2280"/>
              <a:buNone/>
            </a:pPr>
            <a:r>
              <a:rPr lang="da-DK" sz="2400"/>
              <a:t>Vil du sejle aggressiv sejlads, så sejl om tirsdagen ☺</a:t>
            </a:r>
            <a:endParaRPr sz="2400"/>
          </a:p>
          <a:p>
            <a:pPr marL="273050" lvl="0" indent="-116204" algn="l" rtl="0">
              <a:lnSpc>
                <a:spcPct val="100000"/>
              </a:lnSpc>
              <a:spcBef>
                <a:spcPts val="520"/>
              </a:spcBef>
              <a:spcAft>
                <a:spcPts val="0"/>
              </a:spcAft>
              <a:buSzPts val="2470"/>
              <a:buNone/>
            </a:pPr>
            <a:endParaRPr/>
          </a:p>
        </p:txBody>
      </p:sp>
      <p:pic>
        <p:nvPicPr>
          <p:cNvPr id="150" name="Google Shape;150;p16"/>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51" name="Google Shape;151;p16"/>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52" name="Google Shape;152;p16"/>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body" idx="4294967295"/>
          </p:nvPr>
        </p:nvSpPr>
        <p:spPr>
          <a:xfrm>
            <a:off x="467544" y="2636912"/>
            <a:ext cx="8229600" cy="2824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80"/>
              <a:buNone/>
            </a:pPr>
            <a:r>
              <a:rPr lang="da-DK" sz="2400"/>
              <a:t>Opfordring til brug af VHF radio</a:t>
            </a:r>
            <a:br>
              <a:rPr lang="da-DK" sz="2400"/>
            </a:br>
            <a:br>
              <a:rPr lang="da-DK" sz="2400"/>
            </a:br>
            <a:r>
              <a:rPr lang="da-DK" sz="2400"/>
              <a:t>Udvalget opfordrer alle der har VHF ombord, til at tænde på kanal 77. Det giver både mulighed for at kontakte hinanden ved protest situationer, nød eller behov for hjælp, Hygge.</a:t>
            </a:r>
            <a:endParaRPr/>
          </a:p>
          <a:p>
            <a:pPr marL="0" lvl="0" indent="0" algn="l" rtl="0">
              <a:lnSpc>
                <a:spcPct val="100000"/>
              </a:lnSpc>
              <a:spcBef>
                <a:spcPts val="480"/>
              </a:spcBef>
              <a:spcAft>
                <a:spcPts val="0"/>
              </a:spcAft>
              <a:buSzPts val="2280"/>
              <a:buNone/>
            </a:pPr>
            <a:endParaRPr sz="2400"/>
          </a:p>
        </p:txBody>
      </p:sp>
      <p:pic>
        <p:nvPicPr>
          <p:cNvPr id="158" name="Google Shape;158;p17"/>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59" name="Google Shape;159;p17"/>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60" name="Google Shape;160;p17"/>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457200" y="2564905"/>
            <a:ext cx="8229600" cy="37596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80"/>
              <a:buNone/>
            </a:pPr>
            <a:r>
              <a:rPr lang="da-DK" sz="2400"/>
              <a:t>Emails – tlf – nye ”medlemmer” </a:t>
            </a:r>
            <a:br>
              <a:rPr lang="da-DK" sz="2400"/>
            </a:br>
            <a:endParaRPr sz="2400"/>
          </a:p>
          <a:p>
            <a:pPr marL="0" lvl="0" indent="0" algn="l" rtl="0">
              <a:lnSpc>
                <a:spcPct val="100000"/>
              </a:lnSpc>
              <a:spcBef>
                <a:spcPts val="480"/>
              </a:spcBef>
              <a:spcAft>
                <a:spcPts val="0"/>
              </a:spcAft>
              <a:buSzPts val="2280"/>
              <a:buNone/>
            </a:pPr>
            <a:r>
              <a:rPr lang="da-DK" sz="2400"/>
              <a:t>Kontakt Henrik nu, eller send mail på: hyggekap@gmail.com</a:t>
            </a:r>
            <a:endParaRPr/>
          </a:p>
          <a:p>
            <a:pPr marL="0" lvl="0" indent="0" algn="l" rtl="0">
              <a:lnSpc>
                <a:spcPct val="100000"/>
              </a:lnSpc>
              <a:spcBef>
                <a:spcPts val="480"/>
              </a:spcBef>
              <a:spcAft>
                <a:spcPts val="0"/>
              </a:spcAft>
              <a:buSzPts val="2280"/>
              <a:buNone/>
            </a:pPr>
            <a:endParaRPr sz="2400"/>
          </a:p>
          <a:p>
            <a:pPr marL="273050" lvl="0" indent="-128270" algn="l" rtl="0">
              <a:lnSpc>
                <a:spcPct val="100000"/>
              </a:lnSpc>
              <a:spcBef>
                <a:spcPts val="480"/>
              </a:spcBef>
              <a:spcAft>
                <a:spcPts val="0"/>
              </a:spcAft>
              <a:buSzPts val="2280"/>
              <a:buFont typeface="Arial"/>
              <a:buNone/>
            </a:pPr>
            <a:endParaRPr sz="2400"/>
          </a:p>
          <a:p>
            <a:pPr marL="0" lvl="0" indent="0" algn="l" rtl="0">
              <a:lnSpc>
                <a:spcPct val="100000"/>
              </a:lnSpc>
              <a:spcBef>
                <a:spcPts val="480"/>
              </a:spcBef>
              <a:spcAft>
                <a:spcPts val="0"/>
              </a:spcAft>
              <a:buSzPts val="2280"/>
              <a:buNone/>
            </a:pPr>
            <a:endParaRPr/>
          </a:p>
          <a:p>
            <a:pPr marL="273050" lvl="0" indent="-273050" algn="l" rtl="0">
              <a:lnSpc>
                <a:spcPct val="100000"/>
              </a:lnSpc>
              <a:spcBef>
                <a:spcPts val="480"/>
              </a:spcBef>
              <a:spcAft>
                <a:spcPts val="0"/>
              </a:spcAft>
              <a:buSzPts val="2280"/>
              <a:buFont typeface="Noto Sans Symbols"/>
              <a:buNone/>
            </a:pPr>
            <a:endParaRPr sz="2400"/>
          </a:p>
        </p:txBody>
      </p:sp>
      <p:pic>
        <p:nvPicPr>
          <p:cNvPr id="166" name="Google Shape;166;p18"/>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67" name="Google Shape;167;p18"/>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68" name="Google Shape;168;p18"/>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subTitle" idx="1"/>
          </p:nvPr>
        </p:nvSpPr>
        <p:spPr>
          <a:xfrm>
            <a:off x="539750" y="2565400"/>
            <a:ext cx="7854950" cy="3671888"/>
          </a:xfrm>
          <a:prstGeom prst="rect">
            <a:avLst/>
          </a:prstGeom>
          <a:noFill/>
          <a:ln>
            <a:noFill/>
          </a:ln>
        </p:spPr>
        <p:txBody>
          <a:bodyPr spcFirstLastPara="1" wrap="square" lIns="0" tIns="45700" rIns="18275" bIns="45700" anchor="t" anchorCtr="0">
            <a:noAutofit/>
          </a:bodyPr>
          <a:lstStyle/>
          <a:p>
            <a:pPr marL="0" marR="0" lvl="0" indent="0" algn="r" rtl="0">
              <a:lnSpc>
                <a:spcPct val="100000"/>
              </a:lnSpc>
              <a:spcBef>
                <a:spcPts val="0"/>
              </a:spcBef>
              <a:spcAft>
                <a:spcPts val="0"/>
              </a:spcAft>
              <a:buSzPts val="2470"/>
              <a:buNone/>
            </a:pPr>
            <a:endParaRPr/>
          </a:p>
          <a:p>
            <a:pPr marL="0" marR="0" lvl="0" indent="0" algn="r" rtl="0">
              <a:lnSpc>
                <a:spcPct val="100000"/>
              </a:lnSpc>
              <a:spcBef>
                <a:spcPts val="520"/>
              </a:spcBef>
              <a:spcAft>
                <a:spcPts val="0"/>
              </a:spcAft>
              <a:buSzPts val="2470"/>
              <a:buNone/>
            </a:pPr>
            <a:r>
              <a:rPr lang="da-DK"/>
              <a:t>Tak for i aften – Vi ses på vandet til endnu en sæson med bugtens hyggeligste kapsejladser</a:t>
            </a:r>
            <a:endParaRPr/>
          </a:p>
          <a:p>
            <a:pPr marL="0" marR="0" lvl="0" indent="0" algn="r" rtl="0">
              <a:lnSpc>
                <a:spcPct val="100000"/>
              </a:lnSpc>
              <a:spcBef>
                <a:spcPts val="520"/>
              </a:spcBef>
              <a:spcAft>
                <a:spcPts val="0"/>
              </a:spcAft>
              <a:buSzPts val="2470"/>
              <a:buNone/>
            </a:pPr>
            <a:endParaRPr/>
          </a:p>
          <a:p>
            <a:pPr marL="0" marR="0" lvl="0" indent="0" algn="r" rtl="0">
              <a:lnSpc>
                <a:spcPct val="100000"/>
              </a:lnSpc>
              <a:spcBef>
                <a:spcPts val="520"/>
              </a:spcBef>
              <a:spcAft>
                <a:spcPts val="0"/>
              </a:spcAft>
              <a:buSzPts val="2470"/>
              <a:buNone/>
            </a:pPr>
            <a:r>
              <a:rPr lang="da-DK"/>
              <a:t>Hyggekapsejlads 2022</a:t>
            </a:r>
            <a:endParaRPr/>
          </a:p>
          <a:p>
            <a:pPr marL="0" marR="0" lvl="0" indent="0" algn="r" rtl="0">
              <a:lnSpc>
                <a:spcPct val="100000"/>
              </a:lnSpc>
              <a:spcBef>
                <a:spcPts val="520"/>
              </a:spcBef>
              <a:spcAft>
                <a:spcPts val="0"/>
              </a:spcAft>
              <a:buSzPts val="2470"/>
              <a:buNone/>
            </a:pPr>
            <a:r>
              <a:rPr lang="da-DK"/>
              <a:t> Torsdag d. 28. april </a:t>
            </a:r>
            <a:endParaRPr/>
          </a:p>
        </p:txBody>
      </p:sp>
      <p:pic>
        <p:nvPicPr>
          <p:cNvPr id="174" name="Google Shape;174;p19"/>
          <p:cNvPicPr preferRelativeResize="0"/>
          <p:nvPr/>
        </p:nvPicPr>
        <p:blipFill rotWithShape="1">
          <a:blip r:embed="rId3">
            <a:alphaModFix/>
          </a:blip>
          <a:srcRect/>
          <a:stretch/>
        </p:blipFill>
        <p:spPr>
          <a:xfrm>
            <a:off x="6875463" y="0"/>
            <a:ext cx="1938337" cy="2276475"/>
          </a:xfrm>
          <a:prstGeom prst="rect">
            <a:avLst/>
          </a:prstGeom>
          <a:noFill/>
          <a:ln>
            <a:noFill/>
          </a:ln>
        </p:spPr>
      </p:pic>
      <p:sp>
        <p:nvSpPr>
          <p:cNvPr id="175" name="Google Shape;175;p19"/>
          <p:cNvSpPr/>
          <p:nvPr/>
        </p:nvSpPr>
        <p:spPr>
          <a:xfrm>
            <a:off x="4017963" y="3244850"/>
            <a:ext cx="110807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a-DK" sz="1800" b="0" i="0" u="none" strike="noStrike" cap="none">
                <a:solidFill>
                  <a:schemeClr val="lt1"/>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pic>
        <p:nvPicPr>
          <p:cNvPr id="176" name="Google Shape;176;p19"/>
          <p:cNvPicPr preferRelativeResize="0"/>
          <p:nvPr/>
        </p:nvPicPr>
        <p:blipFill rotWithShape="1">
          <a:blip r:embed="rId4">
            <a:alphaModFix/>
          </a:blip>
          <a:srcRect/>
          <a:stretch/>
        </p:blipFill>
        <p:spPr>
          <a:xfrm>
            <a:off x="323850" y="188913"/>
            <a:ext cx="2735263" cy="2232025"/>
          </a:xfrm>
          <a:prstGeom prst="rect">
            <a:avLst/>
          </a:prstGeom>
          <a:noFill/>
          <a:ln>
            <a:noFill/>
          </a:ln>
        </p:spPr>
      </p:pic>
      <p:pic>
        <p:nvPicPr>
          <p:cNvPr id="177" name="Google Shape;177;p19"/>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subTitle" idx="1"/>
          </p:nvPr>
        </p:nvSpPr>
        <p:spPr>
          <a:xfrm>
            <a:off x="533400" y="3228975"/>
            <a:ext cx="7854950" cy="2576513"/>
          </a:xfrm>
          <a:prstGeom prst="rect">
            <a:avLst/>
          </a:prstGeom>
          <a:noFill/>
          <a:ln>
            <a:noFill/>
          </a:ln>
        </p:spPr>
        <p:txBody>
          <a:bodyPr spcFirstLastPara="1" wrap="square" lIns="0" tIns="45700" rIns="18275" bIns="45700" anchor="t" anchorCtr="0">
            <a:noAutofit/>
          </a:bodyPr>
          <a:lstStyle/>
          <a:p>
            <a:pPr marL="0" marR="0" lvl="0" indent="0" algn="l" rtl="0">
              <a:lnSpc>
                <a:spcPct val="80000"/>
              </a:lnSpc>
              <a:spcBef>
                <a:spcPts val="0"/>
              </a:spcBef>
              <a:spcAft>
                <a:spcPts val="0"/>
              </a:spcAft>
              <a:buSzPts val="2280"/>
              <a:buNone/>
            </a:pPr>
            <a:r>
              <a:rPr lang="da-DK" sz="2400"/>
              <a:t>Forslag vedtages kun hvis der er stemning for det!</a:t>
            </a:r>
            <a:endParaRPr/>
          </a:p>
          <a:p>
            <a:pPr marL="0" marR="0" lvl="0" indent="0" algn="l" rtl="0">
              <a:lnSpc>
                <a:spcPct val="80000"/>
              </a:lnSpc>
              <a:spcBef>
                <a:spcPts val="480"/>
              </a:spcBef>
              <a:spcAft>
                <a:spcPts val="0"/>
              </a:spcAft>
              <a:buSzPts val="2280"/>
              <a:buNone/>
            </a:pPr>
            <a:endParaRPr sz="2400"/>
          </a:p>
          <a:p>
            <a:pPr marL="0" marR="0" lvl="0" indent="0" algn="l" rtl="0">
              <a:lnSpc>
                <a:spcPct val="80000"/>
              </a:lnSpc>
              <a:spcBef>
                <a:spcPts val="480"/>
              </a:spcBef>
              <a:spcAft>
                <a:spcPts val="0"/>
              </a:spcAft>
              <a:buSzPts val="2280"/>
              <a:buNone/>
            </a:pPr>
            <a:r>
              <a:rPr lang="da-DK" sz="2400"/>
              <a:t>Der er kun én stemme pr. båd (i tilfælde af afstemning)</a:t>
            </a:r>
            <a:endParaRPr/>
          </a:p>
          <a:p>
            <a:pPr marL="0" marR="0" lvl="0" indent="0" algn="l" rtl="0">
              <a:lnSpc>
                <a:spcPct val="80000"/>
              </a:lnSpc>
              <a:spcBef>
                <a:spcPts val="480"/>
              </a:spcBef>
              <a:spcAft>
                <a:spcPts val="0"/>
              </a:spcAft>
              <a:buSzPts val="2280"/>
              <a:buFont typeface="Arial"/>
              <a:buNone/>
            </a:pPr>
            <a:endParaRPr sz="2400"/>
          </a:p>
          <a:p>
            <a:pPr marL="0" marR="0" lvl="0" indent="0" algn="l" rtl="0">
              <a:lnSpc>
                <a:spcPct val="80000"/>
              </a:lnSpc>
              <a:spcBef>
                <a:spcPts val="480"/>
              </a:spcBef>
              <a:spcAft>
                <a:spcPts val="0"/>
              </a:spcAft>
              <a:buSzPts val="2280"/>
              <a:buNone/>
            </a:pPr>
            <a:r>
              <a:rPr lang="da-DK" sz="2400"/>
              <a:t>Udvalget består af: </a:t>
            </a:r>
            <a:br>
              <a:rPr lang="da-DK" sz="2400"/>
            </a:br>
            <a:r>
              <a:rPr lang="da-DK" sz="2400"/>
              <a:t>Claus, Carl-Aage, Jens, Jimmy, Henrik og Søren </a:t>
            </a:r>
            <a:endParaRPr/>
          </a:p>
          <a:p>
            <a:pPr marL="0" marR="0" lvl="0" indent="0" algn="l" rtl="0">
              <a:lnSpc>
                <a:spcPct val="80000"/>
              </a:lnSpc>
              <a:spcBef>
                <a:spcPts val="480"/>
              </a:spcBef>
              <a:spcAft>
                <a:spcPts val="0"/>
              </a:spcAft>
              <a:buSzPts val="2280"/>
              <a:buNone/>
            </a:pPr>
            <a:endParaRPr sz="2400"/>
          </a:p>
          <a:p>
            <a:pPr marL="0" marR="0" lvl="0" indent="0" algn="l" rtl="0">
              <a:lnSpc>
                <a:spcPct val="80000"/>
              </a:lnSpc>
              <a:spcBef>
                <a:spcPts val="480"/>
              </a:spcBef>
              <a:spcAft>
                <a:spcPts val="0"/>
              </a:spcAft>
              <a:buSzPts val="2280"/>
              <a:buNone/>
            </a:pPr>
            <a:endParaRPr sz="2400" u="sng"/>
          </a:p>
        </p:txBody>
      </p:sp>
      <p:pic>
        <p:nvPicPr>
          <p:cNvPr id="40" name="Google Shape;40;p2"/>
          <p:cNvPicPr preferRelativeResize="0"/>
          <p:nvPr/>
        </p:nvPicPr>
        <p:blipFill rotWithShape="1">
          <a:blip r:embed="rId3">
            <a:alphaModFix/>
          </a:blip>
          <a:srcRect/>
          <a:stretch/>
        </p:blipFill>
        <p:spPr>
          <a:xfrm>
            <a:off x="6875463" y="0"/>
            <a:ext cx="1938337" cy="2276475"/>
          </a:xfrm>
          <a:prstGeom prst="rect">
            <a:avLst/>
          </a:prstGeom>
          <a:noFill/>
          <a:ln>
            <a:noFill/>
          </a:ln>
        </p:spPr>
      </p:pic>
      <p:sp>
        <p:nvSpPr>
          <p:cNvPr id="41" name="Google Shape;41;p2"/>
          <p:cNvSpPr/>
          <p:nvPr/>
        </p:nvSpPr>
        <p:spPr>
          <a:xfrm>
            <a:off x="4017963" y="3244850"/>
            <a:ext cx="110807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a-DK" sz="1800" b="0" i="0" u="none" strike="noStrike" cap="none">
                <a:solidFill>
                  <a:schemeClr val="lt1"/>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pic>
        <p:nvPicPr>
          <p:cNvPr id="42" name="Google Shape;42;p2"/>
          <p:cNvPicPr preferRelativeResize="0"/>
          <p:nvPr/>
        </p:nvPicPr>
        <p:blipFill rotWithShape="1">
          <a:blip r:embed="rId4">
            <a:alphaModFix/>
          </a:blip>
          <a:srcRect/>
          <a:stretch/>
        </p:blipFill>
        <p:spPr>
          <a:xfrm>
            <a:off x="323850" y="188913"/>
            <a:ext cx="2735263" cy="2232025"/>
          </a:xfrm>
          <a:prstGeom prst="rect">
            <a:avLst/>
          </a:prstGeom>
          <a:noFill/>
          <a:ln>
            <a:noFill/>
          </a:ln>
        </p:spPr>
      </p:pic>
      <p:pic>
        <p:nvPicPr>
          <p:cNvPr id="43" name="Google Shape;43;p2"/>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txBox="1">
            <a:spLocks noGrp="1"/>
          </p:cNvSpPr>
          <p:nvPr>
            <p:ph type="subTitle" idx="1"/>
          </p:nvPr>
        </p:nvSpPr>
        <p:spPr>
          <a:xfrm>
            <a:off x="143669" y="2420640"/>
            <a:ext cx="8856662" cy="4176712"/>
          </a:xfrm>
          <a:prstGeom prst="rect">
            <a:avLst/>
          </a:prstGeom>
          <a:noFill/>
          <a:ln>
            <a:noFill/>
          </a:ln>
        </p:spPr>
        <p:txBody>
          <a:bodyPr spcFirstLastPara="1" wrap="square" lIns="0" tIns="45700" rIns="18275" bIns="45700" anchor="t" anchorCtr="0">
            <a:noAutofit/>
          </a:bodyPr>
          <a:lstStyle/>
          <a:p>
            <a:pPr marL="0" marR="0" lvl="0" indent="-120650" algn="l" rtl="0">
              <a:lnSpc>
                <a:spcPct val="100000"/>
              </a:lnSpc>
              <a:spcBef>
                <a:spcPts val="0"/>
              </a:spcBef>
              <a:spcAft>
                <a:spcPts val="0"/>
              </a:spcAft>
              <a:buSzPts val="1900"/>
              <a:buFont typeface="Arial"/>
              <a:buChar char="•"/>
            </a:pPr>
            <a:r>
              <a:rPr lang="da-DK" sz="2000"/>
              <a:t>Indkomne forslag</a:t>
            </a:r>
            <a:endParaRPr/>
          </a:p>
          <a:p>
            <a:pPr marL="0" marR="0" lvl="0" indent="-120650" algn="l" rtl="0">
              <a:lnSpc>
                <a:spcPct val="100000"/>
              </a:lnSpc>
              <a:spcBef>
                <a:spcPts val="400"/>
              </a:spcBef>
              <a:spcAft>
                <a:spcPts val="0"/>
              </a:spcAft>
              <a:buSzPts val="1900"/>
              <a:buFont typeface="Arial"/>
              <a:buChar char="•"/>
            </a:pPr>
            <a:r>
              <a:rPr lang="da-DK" sz="2000"/>
              <a:t>Sejladsdatoer og tidspunkter</a:t>
            </a:r>
            <a:endParaRPr/>
          </a:p>
          <a:p>
            <a:pPr marL="0" marR="0" lvl="0" indent="-120650" algn="l" rtl="0">
              <a:lnSpc>
                <a:spcPct val="100000"/>
              </a:lnSpc>
              <a:spcBef>
                <a:spcPts val="400"/>
              </a:spcBef>
              <a:spcAft>
                <a:spcPts val="0"/>
              </a:spcAft>
              <a:buSzPts val="1900"/>
              <a:buFont typeface="Arial"/>
              <a:buChar char="•"/>
            </a:pPr>
            <a:r>
              <a:rPr lang="da-DK" sz="2000"/>
              <a:t>Distancesejladser </a:t>
            </a:r>
            <a:endParaRPr/>
          </a:p>
          <a:p>
            <a:pPr marL="0" marR="0" lvl="0" indent="-120650" algn="l" rtl="0">
              <a:lnSpc>
                <a:spcPct val="100000"/>
              </a:lnSpc>
              <a:spcBef>
                <a:spcPts val="400"/>
              </a:spcBef>
              <a:spcAft>
                <a:spcPts val="0"/>
              </a:spcAft>
              <a:buSzPts val="1900"/>
              <a:buFont typeface="Arial"/>
              <a:buChar char="•"/>
            </a:pPr>
            <a:r>
              <a:rPr lang="da-DK" sz="2000"/>
              <a:t>Antal tællende sejladser</a:t>
            </a:r>
            <a:endParaRPr/>
          </a:p>
          <a:p>
            <a:pPr marL="0" marR="0" lvl="0" indent="-120650" algn="l" rtl="0">
              <a:lnSpc>
                <a:spcPct val="100000"/>
              </a:lnSpc>
              <a:spcBef>
                <a:spcPts val="400"/>
              </a:spcBef>
              <a:spcAft>
                <a:spcPts val="0"/>
              </a:spcAft>
              <a:buSzPts val="1900"/>
              <a:buFont typeface="Arial"/>
              <a:buChar char="•"/>
            </a:pPr>
            <a:r>
              <a:rPr lang="da-DK" sz="2000"/>
              <a:t>Pointsystem</a:t>
            </a:r>
            <a:endParaRPr/>
          </a:p>
          <a:p>
            <a:pPr marL="0" marR="0" lvl="0" indent="-120650" algn="l" rtl="0">
              <a:lnSpc>
                <a:spcPct val="100000"/>
              </a:lnSpc>
              <a:spcBef>
                <a:spcPts val="400"/>
              </a:spcBef>
              <a:spcAft>
                <a:spcPts val="0"/>
              </a:spcAft>
              <a:buSzPts val="1900"/>
              <a:buFont typeface="Arial"/>
              <a:buChar char="•"/>
            </a:pPr>
            <a:r>
              <a:rPr lang="da-DK" sz="2000"/>
              <a:t>Regulering af ”Mågetal”</a:t>
            </a:r>
            <a:endParaRPr/>
          </a:p>
          <a:p>
            <a:pPr marL="0" marR="0" lvl="0" indent="-120650" algn="l" rtl="0">
              <a:lnSpc>
                <a:spcPct val="100000"/>
              </a:lnSpc>
              <a:spcBef>
                <a:spcPts val="400"/>
              </a:spcBef>
              <a:spcAft>
                <a:spcPts val="0"/>
              </a:spcAft>
              <a:buSzPts val="1900"/>
              <a:buFont typeface="Arial"/>
              <a:buChar char="•"/>
            </a:pPr>
            <a:r>
              <a:rPr lang="da-DK" sz="2000"/>
              <a:t>Start ”Mågetal” for 2022</a:t>
            </a:r>
            <a:endParaRPr/>
          </a:p>
          <a:p>
            <a:pPr marL="0" marR="0" lvl="0" indent="-120650" algn="l" rtl="0">
              <a:lnSpc>
                <a:spcPct val="100000"/>
              </a:lnSpc>
              <a:spcBef>
                <a:spcPts val="400"/>
              </a:spcBef>
              <a:spcAft>
                <a:spcPts val="0"/>
              </a:spcAft>
              <a:buSzPts val="1900"/>
              <a:buFont typeface="Arial"/>
              <a:buChar char="•"/>
            </a:pPr>
            <a:r>
              <a:rPr lang="da-DK" sz="2000"/>
              <a:t>Løbsinddeling</a:t>
            </a:r>
            <a:endParaRPr/>
          </a:p>
          <a:p>
            <a:pPr marL="0" marR="0" lvl="0" indent="-120650" algn="l" rtl="0">
              <a:lnSpc>
                <a:spcPct val="100000"/>
              </a:lnSpc>
              <a:spcBef>
                <a:spcPts val="400"/>
              </a:spcBef>
              <a:spcAft>
                <a:spcPts val="0"/>
              </a:spcAft>
              <a:buSzPts val="1900"/>
              <a:buFont typeface="Arial"/>
              <a:buChar char="•"/>
            </a:pPr>
            <a:r>
              <a:rPr lang="da-DK" sz="2000"/>
              <a:t>Baner, Regler og fair sejlads / sanktioner / protester</a:t>
            </a:r>
            <a:endParaRPr/>
          </a:p>
          <a:p>
            <a:pPr marL="0" marR="0" lvl="0" indent="-120650" algn="l" rtl="0">
              <a:lnSpc>
                <a:spcPct val="100000"/>
              </a:lnSpc>
              <a:spcBef>
                <a:spcPts val="400"/>
              </a:spcBef>
              <a:spcAft>
                <a:spcPts val="0"/>
              </a:spcAft>
              <a:buSzPts val="1900"/>
              <a:buFont typeface="Arial"/>
              <a:buChar char="•"/>
            </a:pPr>
            <a:r>
              <a:rPr lang="da-DK" sz="2000"/>
              <a:t>Opfordring til brug af VHF radio/GPS</a:t>
            </a:r>
            <a:endParaRPr/>
          </a:p>
        </p:txBody>
      </p:sp>
      <p:pic>
        <p:nvPicPr>
          <p:cNvPr id="49" name="Google Shape;49;p3"/>
          <p:cNvPicPr preferRelativeResize="0"/>
          <p:nvPr/>
        </p:nvPicPr>
        <p:blipFill rotWithShape="1">
          <a:blip r:embed="rId3">
            <a:alphaModFix/>
          </a:blip>
          <a:srcRect/>
          <a:stretch/>
        </p:blipFill>
        <p:spPr>
          <a:xfrm>
            <a:off x="6877050" y="0"/>
            <a:ext cx="1938338" cy="2276475"/>
          </a:xfrm>
          <a:prstGeom prst="rect">
            <a:avLst/>
          </a:prstGeom>
          <a:noFill/>
          <a:ln>
            <a:noFill/>
          </a:ln>
        </p:spPr>
      </p:pic>
      <p:sp>
        <p:nvSpPr>
          <p:cNvPr id="50" name="Google Shape;50;p3"/>
          <p:cNvSpPr/>
          <p:nvPr/>
        </p:nvSpPr>
        <p:spPr>
          <a:xfrm>
            <a:off x="4017963" y="3244850"/>
            <a:ext cx="110807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a-DK" sz="1800" b="0" i="0" u="none" strike="noStrike" cap="none">
                <a:solidFill>
                  <a:schemeClr val="lt1"/>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pic>
        <p:nvPicPr>
          <p:cNvPr id="51" name="Google Shape;51;p3"/>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52" name="Google Shape;52;p3"/>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4"/>
          <p:cNvPicPr preferRelativeResize="0"/>
          <p:nvPr/>
        </p:nvPicPr>
        <p:blipFill rotWithShape="1">
          <a:blip r:embed="rId3">
            <a:alphaModFix/>
          </a:blip>
          <a:srcRect/>
          <a:stretch/>
        </p:blipFill>
        <p:spPr>
          <a:xfrm>
            <a:off x="6877050" y="73025"/>
            <a:ext cx="1938338" cy="2276475"/>
          </a:xfrm>
          <a:prstGeom prst="rect">
            <a:avLst/>
          </a:prstGeom>
          <a:noFill/>
          <a:ln>
            <a:noFill/>
          </a:ln>
        </p:spPr>
      </p:pic>
      <p:pic>
        <p:nvPicPr>
          <p:cNvPr id="59" name="Google Shape;59;p4"/>
          <p:cNvPicPr preferRelativeResize="0"/>
          <p:nvPr/>
        </p:nvPicPr>
        <p:blipFill rotWithShape="1">
          <a:blip r:embed="rId4">
            <a:alphaModFix/>
          </a:blip>
          <a:srcRect/>
          <a:stretch/>
        </p:blipFill>
        <p:spPr>
          <a:xfrm>
            <a:off x="325438" y="117475"/>
            <a:ext cx="2735262" cy="2232025"/>
          </a:xfrm>
          <a:prstGeom prst="rect">
            <a:avLst/>
          </a:prstGeom>
          <a:noFill/>
          <a:ln>
            <a:noFill/>
          </a:ln>
        </p:spPr>
      </p:pic>
      <p:pic>
        <p:nvPicPr>
          <p:cNvPr id="60" name="Google Shape;60;p4"/>
          <p:cNvPicPr preferRelativeResize="0"/>
          <p:nvPr/>
        </p:nvPicPr>
        <p:blipFill rotWithShape="1">
          <a:blip r:embed="rId5">
            <a:alphaModFix/>
          </a:blip>
          <a:srcRect/>
          <a:stretch/>
        </p:blipFill>
        <p:spPr>
          <a:xfrm>
            <a:off x="-828675" y="-674688"/>
            <a:ext cx="8308975" cy="1901826"/>
          </a:xfrm>
          <a:prstGeom prst="rect">
            <a:avLst/>
          </a:prstGeom>
          <a:noFill/>
          <a:ln>
            <a:noFill/>
          </a:ln>
        </p:spPr>
      </p:pic>
      <p:sp>
        <p:nvSpPr>
          <p:cNvPr id="61" name="Google Shape;61;p4"/>
          <p:cNvSpPr txBox="1">
            <a:spLocks noGrp="1"/>
          </p:cNvSpPr>
          <p:nvPr>
            <p:ph type="body" idx="4294967295"/>
          </p:nvPr>
        </p:nvSpPr>
        <p:spPr>
          <a:xfrm>
            <a:off x="179512" y="2132856"/>
            <a:ext cx="8721332" cy="4464496"/>
          </a:xfrm>
          <a:prstGeom prst="rect">
            <a:avLst/>
          </a:prstGeom>
          <a:noFill/>
          <a:ln>
            <a:noFill/>
          </a:ln>
        </p:spPr>
        <p:txBody>
          <a:bodyPr spcFirstLastPara="1" wrap="square" lIns="91425" tIns="45700" rIns="91425" bIns="45700" anchor="t" anchorCtr="0">
            <a:noAutofit/>
          </a:bodyPr>
          <a:lstStyle/>
          <a:p>
            <a:pPr marL="273050" lvl="0" indent="-273050" algn="l" rtl="0">
              <a:lnSpc>
                <a:spcPct val="80000"/>
              </a:lnSpc>
              <a:spcBef>
                <a:spcPts val="0"/>
              </a:spcBef>
              <a:spcAft>
                <a:spcPts val="0"/>
              </a:spcAft>
              <a:buSzPts val="2280"/>
              <a:buFont typeface="Noto Sans Symbols"/>
              <a:buNone/>
            </a:pPr>
            <a:r>
              <a:rPr lang="da-DK" sz="2400" b="1" dirty="0"/>
              <a:t>Indkomne forslag:</a:t>
            </a:r>
            <a:endParaRPr dirty="0"/>
          </a:p>
          <a:p>
            <a:pPr marL="273050" lvl="0" indent="-273050" algn="l" rtl="0">
              <a:lnSpc>
                <a:spcPct val="80000"/>
              </a:lnSpc>
              <a:spcBef>
                <a:spcPts val="360"/>
              </a:spcBef>
              <a:spcAft>
                <a:spcPts val="0"/>
              </a:spcAft>
              <a:buSzPts val="1710"/>
              <a:buFont typeface="Noto Sans Symbols"/>
              <a:buNone/>
            </a:pPr>
            <a:endParaRPr sz="1800" b="1" dirty="0"/>
          </a:p>
          <a:p>
            <a:pPr marL="273050" lvl="0" indent="-273050" algn="l" rtl="0">
              <a:lnSpc>
                <a:spcPct val="80000"/>
              </a:lnSpc>
              <a:spcBef>
                <a:spcPts val="360"/>
              </a:spcBef>
              <a:spcAft>
                <a:spcPts val="0"/>
              </a:spcAft>
              <a:buSzPts val="1710"/>
              <a:buNone/>
            </a:pPr>
            <a:r>
              <a:rPr lang="da-DK" sz="1800" b="1" dirty="0"/>
              <a:t>Udvalget: vedr. Distance sejlads: </a:t>
            </a:r>
            <a:endParaRPr dirty="0"/>
          </a:p>
          <a:p>
            <a:pPr marL="273050" lvl="0" indent="-273050" algn="l" rtl="0">
              <a:lnSpc>
                <a:spcPct val="80000"/>
              </a:lnSpc>
              <a:spcBef>
                <a:spcPts val="360"/>
              </a:spcBef>
              <a:spcAft>
                <a:spcPts val="0"/>
              </a:spcAft>
              <a:buSzPts val="1710"/>
              <a:buNone/>
            </a:pPr>
            <a:endParaRPr sz="1800" b="1" dirty="0"/>
          </a:p>
          <a:p>
            <a:pPr marL="360000" lvl="0" indent="0" algn="l" rtl="0">
              <a:lnSpc>
                <a:spcPct val="80000"/>
              </a:lnSpc>
              <a:spcBef>
                <a:spcPts val="360"/>
              </a:spcBef>
              <a:spcAft>
                <a:spcPts val="0"/>
              </a:spcAft>
              <a:buSzPts val="1710"/>
              <a:buNone/>
            </a:pPr>
            <a:r>
              <a:rPr lang="da-DK" sz="1600" b="1" dirty="0"/>
              <a:t>Grundet meget lang ventetid for en del sejlere fra skippermøde til faktisk starttid samt at “morgenmads holdet” Per og Ken er stoppet i udvalget foreslås det at: </a:t>
            </a:r>
            <a:endParaRPr sz="1600" b="1" dirty="0"/>
          </a:p>
          <a:p>
            <a:pPr marL="360000" lvl="0" indent="0" algn="l" rtl="0">
              <a:lnSpc>
                <a:spcPct val="80000"/>
              </a:lnSpc>
              <a:spcBef>
                <a:spcPts val="360"/>
              </a:spcBef>
              <a:spcAft>
                <a:spcPts val="0"/>
              </a:spcAft>
              <a:buSzPts val="1710"/>
              <a:buNone/>
            </a:pPr>
            <a:r>
              <a:rPr lang="da-DK" sz="1600" b="1" i="1" dirty="0"/>
              <a:t>Skippermøde droppes, deltager vil i stedet modtage banekort og starttider på mail dagen før distance sejladsen.</a:t>
            </a:r>
            <a:endParaRPr sz="1600" b="1" i="1" dirty="0"/>
          </a:p>
          <a:p>
            <a:pPr marL="360000" lvl="0" indent="0" algn="l" rtl="0">
              <a:lnSpc>
                <a:spcPct val="80000"/>
              </a:lnSpc>
              <a:spcBef>
                <a:spcPts val="360"/>
              </a:spcBef>
              <a:spcAft>
                <a:spcPts val="0"/>
              </a:spcAft>
              <a:buSzPts val="1710"/>
              <a:buNone/>
            </a:pPr>
            <a:r>
              <a:rPr lang="da-DK" sz="1600" b="1" i="1" dirty="0"/>
              <a:t>Efter sejladsen vil der som normalt være tids afgivelse, hygge og resultat opråb ved SKB klubhus.  (Vedtaget)</a:t>
            </a:r>
            <a:endParaRPr sz="1600" b="1" i="1" dirty="0"/>
          </a:p>
          <a:p>
            <a:pPr marL="360000" lvl="0" indent="0" algn="l" rtl="0">
              <a:lnSpc>
                <a:spcPct val="80000"/>
              </a:lnSpc>
              <a:spcBef>
                <a:spcPts val="360"/>
              </a:spcBef>
              <a:spcAft>
                <a:spcPts val="0"/>
              </a:spcAft>
              <a:buSzPts val="1710"/>
              <a:buNone/>
            </a:pPr>
            <a:endParaRPr sz="1800" b="1" dirty="0"/>
          </a:p>
          <a:p>
            <a:pPr marL="0" lvl="0" indent="0" algn="l" rtl="0">
              <a:lnSpc>
                <a:spcPct val="80000"/>
              </a:lnSpc>
              <a:spcBef>
                <a:spcPts val="360"/>
              </a:spcBef>
              <a:spcAft>
                <a:spcPts val="0"/>
              </a:spcAft>
              <a:buSzPts val="1710"/>
              <a:buNone/>
            </a:pPr>
            <a:r>
              <a:rPr lang="da-DK" sz="1800" b="1" dirty="0"/>
              <a:t>Udvalget: sejlads gebyr:</a:t>
            </a:r>
            <a:endParaRPr sz="1800" b="1" dirty="0"/>
          </a:p>
          <a:p>
            <a:pPr marL="0" lvl="0" indent="0" algn="l" rtl="0">
              <a:lnSpc>
                <a:spcPct val="80000"/>
              </a:lnSpc>
              <a:spcBef>
                <a:spcPts val="360"/>
              </a:spcBef>
              <a:spcAft>
                <a:spcPts val="0"/>
              </a:spcAft>
              <a:buSzPts val="1710"/>
              <a:buNone/>
            </a:pPr>
            <a:endParaRPr sz="1800" b="1" dirty="0"/>
          </a:p>
          <a:p>
            <a:pPr marL="360000" lvl="0" indent="0" algn="l" rtl="0">
              <a:lnSpc>
                <a:spcPct val="80000"/>
              </a:lnSpc>
              <a:spcBef>
                <a:spcPts val="360"/>
              </a:spcBef>
              <a:spcAft>
                <a:spcPts val="0"/>
              </a:spcAft>
              <a:buSzPts val="1710"/>
              <a:buNone/>
            </a:pPr>
            <a:r>
              <a:rPr lang="da-DK" sz="1600" b="1" dirty="0"/>
              <a:t>Normalt er der lidt overskud fra det gebyr der betales til distance sejladser, dette bruges bla. til vedligeholdelse af bøjer, præmier osv.</a:t>
            </a:r>
            <a:endParaRPr sz="1600" b="1" dirty="0"/>
          </a:p>
          <a:p>
            <a:pPr marL="360000" lvl="0" indent="0" algn="l" rtl="0">
              <a:lnSpc>
                <a:spcPct val="80000"/>
              </a:lnSpc>
              <a:spcBef>
                <a:spcPts val="360"/>
              </a:spcBef>
              <a:spcAft>
                <a:spcPts val="0"/>
              </a:spcAft>
              <a:buSzPts val="1710"/>
              <a:buNone/>
            </a:pPr>
            <a:r>
              <a:rPr lang="da-DK" sz="1600" b="1" dirty="0"/>
              <a:t>Hvis skippermøde med morgenmad forsvinder fra distancerne forsvinder også gebyret, dermed også </a:t>
            </a:r>
            <a:r>
              <a:rPr lang="da-DK" sz="1600" b="1" dirty="0" err="1"/>
              <a:t>Hyggekap’s</a:t>
            </a:r>
            <a:r>
              <a:rPr lang="da-DK" sz="1600" b="1" dirty="0"/>
              <a:t> eneste indtægtskilde.</a:t>
            </a:r>
            <a:endParaRPr sz="1600" b="1" dirty="0"/>
          </a:p>
          <a:p>
            <a:pPr marL="360000" lvl="0" indent="0" algn="l" rtl="0">
              <a:lnSpc>
                <a:spcPct val="80000"/>
              </a:lnSpc>
              <a:spcBef>
                <a:spcPts val="360"/>
              </a:spcBef>
              <a:spcAft>
                <a:spcPts val="0"/>
              </a:spcAft>
              <a:buSzPts val="1710"/>
              <a:buNone/>
            </a:pPr>
            <a:r>
              <a:rPr lang="da-DK" sz="1600" b="1" i="1" dirty="0"/>
              <a:t>Det foreslås det at der indføres et sejlads gebyr for sæsonen på mellem 100 kr. pr. båd. (Vedtaget)   </a:t>
            </a:r>
            <a:r>
              <a:rPr lang="da-DK" sz="1800" b="1" i="1" dirty="0"/>
              <a:t>  </a:t>
            </a:r>
            <a:endParaRPr sz="18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5"/>
          <p:cNvPicPr preferRelativeResize="0"/>
          <p:nvPr/>
        </p:nvPicPr>
        <p:blipFill rotWithShape="1">
          <a:blip r:embed="rId3">
            <a:alphaModFix/>
          </a:blip>
          <a:srcRect/>
          <a:stretch/>
        </p:blipFill>
        <p:spPr>
          <a:xfrm>
            <a:off x="6877050" y="73025"/>
            <a:ext cx="1938338" cy="2276475"/>
          </a:xfrm>
          <a:prstGeom prst="rect">
            <a:avLst/>
          </a:prstGeom>
          <a:noFill/>
          <a:ln>
            <a:noFill/>
          </a:ln>
        </p:spPr>
      </p:pic>
      <p:pic>
        <p:nvPicPr>
          <p:cNvPr id="68" name="Google Shape;68;p5"/>
          <p:cNvPicPr preferRelativeResize="0"/>
          <p:nvPr/>
        </p:nvPicPr>
        <p:blipFill rotWithShape="1">
          <a:blip r:embed="rId4">
            <a:alphaModFix/>
          </a:blip>
          <a:srcRect/>
          <a:stretch/>
        </p:blipFill>
        <p:spPr>
          <a:xfrm>
            <a:off x="325438" y="117475"/>
            <a:ext cx="2735262" cy="2232025"/>
          </a:xfrm>
          <a:prstGeom prst="rect">
            <a:avLst/>
          </a:prstGeom>
          <a:noFill/>
          <a:ln>
            <a:noFill/>
          </a:ln>
        </p:spPr>
      </p:pic>
      <p:pic>
        <p:nvPicPr>
          <p:cNvPr id="69" name="Google Shape;69;p5"/>
          <p:cNvPicPr preferRelativeResize="0"/>
          <p:nvPr/>
        </p:nvPicPr>
        <p:blipFill rotWithShape="1">
          <a:blip r:embed="rId5">
            <a:alphaModFix/>
          </a:blip>
          <a:srcRect/>
          <a:stretch/>
        </p:blipFill>
        <p:spPr>
          <a:xfrm>
            <a:off x="-828675" y="-674688"/>
            <a:ext cx="8308975" cy="1901826"/>
          </a:xfrm>
          <a:prstGeom prst="rect">
            <a:avLst/>
          </a:prstGeom>
          <a:noFill/>
          <a:ln>
            <a:noFill/>
          </a:ln>
        </p:spPr>
      </p:pic>
      <p:sp>
        <p:nvSpPr>
          <p:cNvPr id="70" name="Google Shape;70;p5"/>
          <p:cNvSpPr txBox="1">
            <a:spLocks noGrp="1"/>
          </p:cNvSpPr>
          <p:nvPr>
            <p:ph type="body" idx="4294967295"/>
          </p:nvPr>
        </p:nvSpPr>
        <p:spPr>
          <a:xfrm>
            <a:off x="179512" y="2146335"/>
            <a:ext cx="8721332" cy="4607868"/>
          </a:xfrm>
          <a:prstGeom prst="rect">
            <a:avLst/>
          </a:prstGeom>
          <a:noFill/>
          <a:ln>
            <a:noFill/>
          </a:ln>
        </p:spPr>
        <p:txBody>
          <a:bodyPr spcFirstLastPara="1" wrap="square" lIns="91425" tIns="45700" rIns="91425" bIns="45700" anchor="t" anchorCtr="0">
            <a:noAutofit/>
          </a:bodyPr>
          <a:lstStyle/>
          <a:p>
            <a:pPr marL="273050" lvl="0" indent="-273050" algn="l" rtl="0">
              <a:lnSpc>
                <a:spcPct val="80000"/>
              </a:lnSpc>
              <a:spcBef>
                <a:spcPts val="0"/>
              </a:spcBef>
              <a:spcAft>
                <a:spcPts val="0"/>
              </a:spcAft>
              <a:buSzPts val="2280"/>
              <a:buFont typeface="Noto Sans Symbols"/>
              <a:buNone/>
            </a:pPr>
            <a:endParaRPr sz="2400" dirty="0"/>
          </a:p>
          <a:p>
            <a:pPr marL="273050" lvl="0" indent="-273050" algn="l" rtl="0">
              <a:lnSpc>
                <a:spcPct val="80000"/>
              </a:lnSpc>
              <a:spcBef>
                <a:spcPts val="480"/>
              </a:spcBef>
              <a:spcAft>
                <a:spcPts val="0"/>
              </a:spcAft>
              <a:buSzPts val="2280"/>
              <a:buFont typeface="Noto Sans Symbols"/>
              <a:buNone/>
            </a:pPr>
            <a:r>
              <a:rPr lang="da-DK" sz="2400" dirty="0"/>
              <a:t>19 almindelige sejladser samt </a:t>
            </a:r>
            <a:r>
              <a:rPr lang="da-DK" sz="2400" u="sng" dirty="0"/>
              <a:t>3 distance sejladser.</a:t>
            </a:r>
            <a:endParaRPr dirty="0"/>
          </a:p>
          <a:p>
            <a:pPr marL="273050" lvl="0" indent="-273050" algn="l" rtl="0">
              <a:lnSpc>
                <a:spcPct val="80000"/>
              </a:lnSpc>
              <a:spcBef>
                <a:spcPts val="480"/>
              </a:spcBef>
              <a:spcAft>
                <a:spcPts val="0"/>
              </a:spcAft>
              <a:buSzPts val="2280"/>
              <a:buFont typeface="Noto Sans Symbols"/>
              <a:buNone/>
            </a:pPr>
            <a:endParaRPr lang="da-DK" sz="2400" dirty="0"/>
          </a:p>
          <a:p>
            <a:pPr marL="273050" lvl="0" indent="-273050" algn="l" rtl="0">
              <a:lnSpc>
                <a:spcPct val="80000"/>
              </a:lnSpc>
              <a:spcBef>
                <a:spcPts val="480"/>
              </a:spcBef>
              <a:spcAft>
                <a:spcPts val="0"/>
              </a:spcAft>
              <a:buSzPts val="2280"/>
              <a:buFont typeface="Noto Sans Symbols"/>
              <a:buNone/>
            </a:pPr>
            <a:r>
              <a:rPr lang="da-DK" sz="2400" dirty="0"/>
              <a:t>Maj: 12+19+26. </a:t>
            </a:r>
            <a:endParaRPr dirty="0"/>
          </a:p>
          <a:p>
            <a:pPr marL="273050" lvl="0" indent="-273050" algn="l" rtl="0">
              <a:lnSpc>
                <a:spcPct val="80000"/>
              </a:lnSpc>
              <a:spcBef>
                <a:spcPts val="480"/>
              </a:spcBef>
              <a:spcAft>
                <a:spcPts val="0"/>
              </a:spcAft>
              <a:buSzPts val="2280"/>
              <a:buFont typeface="Noto Sans Symbols"/>
              <a:buNone/>
            </a:pPr>
            <a:r>
              <a:rPr lang="da-DK" sz="2400" dirty="0"/>
              <a:t>Juni: 2+9+12</a:t>
            </a:r>
            <a:r>
              <a:rPr lang="da-DK" sz="1600" dirty="0"/>
              <a:t>(D1:søndag)</a:t>
            </a:r>
            <a:r>
              <a:rPr lang="da-DK" sz="2400" dirty="0"/>
              <a:t>+16+23+30.</a:t>
            </a:r>
            <a:endParaRPr sz="3400" dirty="0"/>
          </a:p>
          <a:p>
            <a:pPr marL="273050" lvl="0" indent="-273050" algn="l" rtl="0">
              <a:lnSpc>
                <a:spcPct val="80000"/>
              </a:lnSpc>
              <a:spcBef>
                <a:spcPts val="480"/>
              </a:spcBef>
              <a:spcAft>
                <a:spcPts val="0"/>
              </a:spcAft>
              <a:buSzPts val="2280"/>
              <a:buFont typeface="Noto Sans Symbols"/>
              <a:buNone/>
            </a:pPr>
            <a:r>
              <a:rPr lang="da-DK" sz="2400" dirty="0"/>
              <a:t>Juli: 7+14+21+28. </a:t>
            </a:r>
            <a:endParaRPr dirty="0"/>
          </a:p>
          <a:p>
            <a:pPr marL="273050" lvl="0" indent="-273050" algn="l" rtl="0">
              <a:lnSpc>
                <a:spcPct val="80000"/>
              </a:lnSpc>
              <a:spcBef>
                <a:spcPts val="480"/>
              </a:spcBef>
              <a:spcAft>
                <a:spcPts val="0"/>
              </a:spcAft>
              <a:buSzPts val="2280"/>
              <a:buFont typeface="Noto Sans Symbols"/>
              <a:buNone/>
            </a:pPr>
            <a:r>
              <a:rPr lang="da-DK" sz="2400" dirty="0" err="1"/>
              <a:t>Aug</a:t>
            </a:r>
            <a:r>
              <a:rPr lang="da-DK" sz="2400" dirty="0"/>
              <a:t>: 4+7</a:t>
            </a:r>
            <a:r>
              <a:rPr lang="da-DK" sz="1600" dirty="0"/>
              <a:t>(D2:søndag)</a:t>
            </a:r>
            <a:r>
              <a:rPr lang="da-DK" sz="2400" dirty="0"/>
              <a:t>+11+18+25 </a:t>
            </a:r>
            <a:endParaRPr dirty="0"/>
          </a:p>
          <a:p>
            <a:pPr marL="273050" lvl="0" indent="-273050" algn="l" rtl="0">
              <a:lnSpc>
                <a:spcPct val="80000"/>
              </a:lnSpc>
              <a:spcBef>
                <a:spcPts val="480"/>
              </a:spcBef>
              <a:spcAft>
                <a:spcPts val="0"/>
              </a:spcAft>
              <a:buSzPts val="2280"/>
              <a:buFont typeface="Noto Sans Symbols"/>
              <a:buNone/>
            </a:pPr>
            <a:r>
              <a:rPr lang="da-DK" sz="2400" dirty="0" err="1"/>
              <a:t>Sept</a:t>
            </a:r>
            <a:r>
              <a:rPr lang="da-DK" sz="2400" dirty="0"/>
              <a:t>: 1</a:t>
            </a:r>
            <a:r>
              <a:rPr lang="da-DK" sz="1600" dirty="0"/>
              <a:t>(torsdag)</a:t>
            </a:r>
            <a:r>
              <a:rPr lang="da-DK" sz="2400" dirty="0"/>
              <a:t>+4</a:t>
            </a:r>
            <a:r>
              <a:rPr lang="da-DK" sz="1600" dirty="0"/>
              <a:t>(søndag)</a:t>
            </a:r>
            <a:r>
              <a:rPr lang="da-DK" sz="2400" dirty="0"/>
              <a:t>+11</a:t>
            </a:r>
            <a:r>
              <a:rPr lang="da-DK" sz="1600" dirty="0"/>
              <a:t>(søndage)</a:t>
            </a:r>
            <a:r>
              <a:rPr lang="da-DK" sz="2400" dirty="0"/>
              <a:t>+18</a:t>
            </a:r>
            <a:r>
              <a:rPr lang="da-DK" sz="1600" dirty="0"/>
              <a:t>(D3:søndag)</a:t>
            </a:r>
            <a:br>
              <a:rPr lang="da-DK" sz="1600" dirty="0"/>
            </a:br>
            <a:endParaRPr sz="1600" dirty="0"/>
          </a:p>
          <a:p>
            <a:pPr marL="273050" lvl="0" indent="-273050" algn="l" rtl="0">
              <a:lnSpc>
                <a:spcPct val="80000"/>
              </a:lnSpc>
              <a:spcBef>
                <a:spcPts val="480"/>
              </a:spcBef>
              <a:spcAft>
                <a:spcPts val="0"/>
              </a:spcAft>
              <a:buSzPts val="2280"/>
              <a:buFont typeface="Noto Sans Symbols"/>
              <a:buNone/>
            </a:pPr>
            <a:endParaRPr lang="da-DK" sz="2200" dirty="0"/>
          </a:p>
          <a:p>
            <a:pPr marL="273050" lvl="0" indent="-273050" algn="l" rtl="0">
              <a:lnSpc>
                <a:spcPct val="80000"/>
              </a:lnSpc>
              <a:spcBef>
                <a:spcPts val="480"/>
              </a:spcBef>
              <a:spcAft>
                <a:spcPts val="0"/>
              </a:spcAft>
              <a:buSzPts val="2280"/>
              <a:buFont typeface="Noto Sans Symbols"/>
              <a:buNone/>
            </a:pPr>
            <a:r>
              <a:rPr lang="da-DK" sz="2200" dirty="0"/>
              <a:t>Maj til og med august 		startes kl. 18.20 + 18.25 + 18.30 og 18.35</a:t>
            </a:r>
            <a:br>
              <a:rPr lang="da-DK" sz="2200" dirty="0"/>
            </a:br>
            <a:r>
              <a:rPr lang="da-DK" sz="2200" dirty="0"/>
              <a:t>Torsdage d. 4/9 		startes kl. 18.00 + 18.05 + 18.10 og 18.15. </a:t>
            </a:r>
            <a:br>
              <a:rPr lang="da-DK" sz="2200" dirty="0"/>
            </a:br>
            <a:r>
              <a:rPr lang="da-DK" sz="2200" dirty="0"/>
              <a:t>Søndage d. 4+11/9		startes kl. 14.00 + 14.05 + 14.10 og 14.15</a:t>
            </a:r>
            <a:endParaRPr sz="2200" dirty="0"/>
          </a:p>
        </p:txBody>
      </p:sp>
      <p:sp>
        <p:nvSpPr>
          <p:cNvPr id="6" name="Google Shape;78;p6">
            <a:extLst>
              <a:ext uri="{FF2B5EF4-FFF2-40B4-BE49-F238E27FC236}">
                <a16:creationId xmlns:a16="http://schemas.microsoft.com/office/drawing/2014/main" id="{38FAC80A-3157-41A0-91DE-B1E23BADAFA1}"/>
              </a:ext>
            </a:extLst>
          </p:cNvPr>
          <p:cNvSpPr/>
          <p:nvPr/>
        </p:nvSpPr>
        <p:spPr>
          <a:xfrm>
            <a:off x="179512" y="1927809"/>
            <a:ext cx="4572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a-DK" sz="2400" b="1" i="0" u="none" strike="noStrike" cap="none" dirty="0">
                <a:solidFill>
                  <a:schemeClr val="lt1"/>
                </a:solidFill>
                <a:latin typeface="Constantia"/>
                <a:ea typeface="Constantia"/>
                <a:cs typeface="Constantia"/>
                <a:sym typeface="Constantia"/>
              </a:rPr>
              <a:t>Sejladsdatoer</a:t>
            </a:r>
            <a:endParaRPr sz="2400" b="0" i="0" u="none" strike="noStrike" cap="none" dirty="0">
              <a:solidFill>
                <a:schemeClr val="lt1"/>
              </a:solidFill>
              <a:latin typeface="Constantia"/>
              <a:ea typeface="Constantia"/>
              <a:cs typeface="Constantia"/>
              <a:sym typeface="Constant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6"/>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76" name="Google Shape;76;p6"/>
          <p:cNvPicPr preferRelativeResize="0"/>
          <p:nvPr/>
        </p:nvPicPr>
        <p:blipFill rotWithShape="1">
          <a:blip r:embed="rId4">
            <a:alphaModFix/>
          </a:blip>
          <a:srcRect/>
          <a:stretch/>
        </p:blipFill>
        <p:spPr>
          <a:xfrm>
            <a:off x="288926" y="276225"/>
            <a:ext cx="2735262" cy="2232025"/>
          </a:xfrm>
          <a:prstGeom prst="rect">
            <a:avLst/>
          </a:prstGeom>
          <a:noFill/>
          <a:ln>
            <a:noFill/>
          </a:ln>
        </p:spPr>
      </p:pic>
      <p:pic>
        <p:nvPicPr>
          <p:cNvPr id="77" name="Google Shape;77;p6"/>
          <p:cNvPicPr preferRelativeResize="0"/>
          <p:nvPr/>
        </p:nvPicPr>
        <p:blipFill rotWithShape="1">
          <a:blip r:embed="rId5">
            <a:alphaModFix/>
          </a:blip>
          <a:srcRect/>
          <a:stretch/>
        </p:blipFill>
        <p:spPr>
          <a:xfrm>
            <a:off x="-828675" y="-674688"/>
            <a:ext cx="8308975" cy="1901826"/>
          </a:xfrm>
          <a:prstGeom prst="rect">
            <a:avLst/>
          </a:prstGeom>
          <a:noFill/>
          <a:ln>
            <a:noFill/>
          </a:ln>
        </p:spPr>
      </p:pic>
      <p:sp>
        <p:nvSpPr>
          <p:cNvPr id="78" name="Google Shape;78;p6"/>
          <p:cNvSpPr/>
          <p:nvPr/>
        </p:nvSpPr>
        <p:spPr>
          <a:xfrm>
            <a:off x="311766" y="1868861"/>
            <a:ext cx="45720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a-DK" sz="2400" b="1" i="0" u="none" strike="noStrike" cap="none" dirty="0">
                <a:solidFill>
                  <a:schemeClr val="lt1"/>
                </a:solidFill>
                <a:latin typeface="Constantia"/>
                <a:ea typeface="Constantia"/>
                <a:cs typeface="Constantia"/>
                <a:sym typeface="Constantia"/>
              </a:rPr>
              <a:t>Distance sejladser</a:t>
            </a:r>
            <a:br>
              <a:rPr lang="da-DK" sz="2400" b="0" i="0" u="none" strike="noStrike" cap="none" dirty="0">
                <a:solidFill>
                  <a:schemeClr val="lt1"/>
                </a:solidFill>
                <a:latin typeface="Constantia"/>
                <a:ea typeface="Constantia"/>
                <a:cs typeface="Constantia"/>
                <a:sym typeface="Constantia"/>
              </a:rPr>
            </a:br>
            <a:endParaRPr sz="2400" b="0" i="0" u="none" strike="noStrike" cap="none" dirty="0">
              <a:solidFill>
                <a:schemeClr val="lt1"/>
              </a:solidFill>
              <a:latin typeface="Constantia"/>
              <a:ea typeface="Constantia"/>
              <a:cs typeface="Constantia"/>
              <a:sym typeface="Constantia"/>
            </a:endParaRPr>
          </a:p>
        </p:txBody>
      </p:sp>
      <p:sp>
        <p:nvSpPr>
          <p:cNvPr id="79" name="Google Shape;79;p6"/>
          <p:cNvSpPr txBox="1">
            <a:spLocks noGrp="1"/>
          </p:cNvSpPr>
          <p:nvPr>
            <p:ph type="body" idx="4294967295"/>
          </p:nvPr>
        </p:nvSpPr>
        <p:spPr>
          <a:xfrm>
            <a:off x="311766" y="2452500"/>
            <a:ext cx="8229600" cy="3959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80"/>
              <a:buNone/>
            </a:pPr>
            <a:r>
              <a:rPr lang="da-DK" sz="2400" dirty="0"/>
              <a:t>Distancesejladser – 3</a:t>
            </a:r>
            <a:r>
              <a:rPr lang="da-DK" sz="2400" u="sng" dirty="0"/>
              <a:t> styk</a:t>
            </a:r>
            <a:endParaRPr dirty="0"/>
          </a:p>
          <a:p>
            <a:pPr marL="393700" lvl="1" indent="0" algn="l" rtl="0">
              <a:lnSpc>
                <a:spcPct val="100000"/>
              </a:lnSpc>
              <a:spcBef>
                <a:spcPts val="440"/>
              </a:spcBef>
              <a:spcAft>
                <a:spcPts val="0"/>
              </a:spcAft>
              <a:buSzPts val="1870"/>
              <a:buNone/>
            </a:pPr>
            <a:r>
              <a:rPr lang="da-DK" sz="2200" dirty="0"/>
              <a:t>Søn. 12/6 -  Søn. 7/8 – søn. 18/9 alle med første start kl. 10.00</a:t>
            </a:r>
            <a:endParaRPr dirty="0"/>
          </a:p>
          <a:p>
            <a:pPr marL="0" lvl="0" indent="0" algn="l" rtl="0">
              <a:lnSpc>
                <a:spcPct val="100000"/>
              </a:lnSpc>
              <a:spcBef>
                <a:spcPts val="480"/>
              </a:spcBef>
              <a:spcAft>
                <a:spcPts val="0"/>
              </a:spcAft>
              <a:buSzPts val="2280"/>
              <a:buNone/>
            </a:pPr>
            <a:r>
              <a:rPr lang="da-DK" sz="2400" dirty="0"/>
              <a:t>Der sejles på bane med en længde der tilstræber en forventet sejltid på ca. 4 timer. </a:t>
            </a:r>
            <a:br>
              <a:rPr lang="da-DK" sz="2400" dirty="0"/>
            </a:br>
            <a:r>
              <a:rPr lang="da-DK" sz="2400" dirty="0"/>
              <a:t>	Start/mål fra startlinjen. Omvendt respitstart på basis </a:t>
            </a:r>
            <a:br>
              <a:rPr lang="da-DK" sz="2400" dirty="0"/>
            </a:br>
            <a:r>
              <a:rPr lang="da-DK" sz="2400" dirty="0"/>
              <a:t>	af </a:t>
            </a:r>
            <a:r>
              <a:rPr lang="da-DK" sz="2400" u="sng" dirty="0"/>
              <a:t>dagens ”mågetal”.</a:t>
            </a:r>
            <a:r>
              <a:rPr lang="da-DK" sz="2400" dirty="0"/>
              <a:t> </a:t>
            </a:r>
            <a:endParaRPr dirty="0"/>
          </a:p>
          <a:p>
            <a:pPr marL="0" lvl="0" indent="0" algn="l" rtl="0">
              <a:lnSpc>
                <a:spcPct val="100000"/>
              </a:lnSpc>
              <a:spcBef>
                <a:spcPts val="480"/>
              </a:spcBef>
              <a:spcAft>
                <a:spcPts val="0"/>
              </a:spcAft>
              <a:buSzPts val="2280"/>
              <a:buNone/>
            </a:pPr>
            <a:endParaRPr lang="da-DK" sz="2400" u="sng" dirty="0"/>
          </a:p>
          <a:p>
            <a:pPr marL="0" lvl="0" indent="0" algn="l" rtl="0">
              <a:lnSpc>
                <a:spcPct val="100000"/>
              </a:lnSpc>
              <a:spcBef>
                <a:spcPts val="480"/>
              </a:spcBef>
              <a:spcAft>
                <a:spcPts val="0"/>
              </a:spcAft>
              <a:buSzPts val="2280"/>
              <a:buNone/>
            </a:pPr>
            <a:r>
              <a:rPr lang="da-DK" sz="2400" u="sng" dirty="0"/>
              <a:t>”Mågetal” reguleres</a:t>
            </a:r>
            <a:r>
              <a:rPr lang="da-DK" sz="2400" dirty="0"/>
              <a:t> på baggrund af resultater af distancesejladsen</a:t>
            </a:r>
            <a:endParaRPr dirty="0"/>
          </a:p>
          <a:p>
            <a:pPr marL="0" lvl="0" indent="0" algn="l" rtl="0">
              <a:lnSpc>
                <a:spcPct val="100000"/>
              </a:lnSpc>
              <a:spcBef>
                <a:spcPts val="480"/>
              </a:spcBef>
              <a:spcAft>
                <a:spcPts val="0"/>
              </a:spcAft>
              <a:buSzPts val="2280"/>
              <a:buNone/>
            </a:pPr>
            <a:r>
              <a:rPr lang="da-DK" sz="2400" dirty="0"/>
              <a:t>Efter sejladserne, tidsafgivelse, hygge, resultat opråb.</a:t>
            </a:r>
            <a:endParaRPr dirty="0"/>
          </a:p>
          <a:p>
            <a:pPr marL="273050" lvl="0" indent="-273050" algn="l" rtl="0">
              <a:lnSpc>
                <a:spcPct val="100000"/>
              </a:lnSpc>
              <a:spcBef>
                <a:spcPts val="480"/>
              </a:spcBef>
              <a:spcAft>
                <a:spcPts val="0"/>
              </a:spcAft>
              <a:buSzPts val="2280"/>
              <a:buNone/>
            </a:pPr>
            <a:endParaRPr sz="2400" dirty="0"/>
          </a:p>
          <a:p>
            <a:pPr marL="273050" lvl="0" indent="-273050" algn="l" rtl="0">
              <a:lnSpc>
                <a:spcPct val="100000"/>
              </a:lnSpc>
              <a:spcBef>
                <a:spcPts val="400"/>
              </a:spcBef>
              <a:spcAft>
                <a:spcPts val="0"/>
              </a:spcAft>
              <a:buSzPts val="1900"/>
              <a:buFont typeface="Noto Sans Symbols"/>
              <a:buNone/>
            </a:pPr>
            <a:endParaRPr sz="2000" dirty="0"/>
          </a:p>
          <a:p>
            <a:pPr marL="273050" lvl="0" indent="-273050" algn="l" rtl="0">
              <a:lnSpc>
                <a:spcPct val="100000"/>
              </a:lnSpc>
              <a:spcBef>
                <a:spcPts val="480"/>
              </a:spcBef>
              <a:spcAft>
                <a:spcPts val="0"/>
              </a:spcAft>
              <a:buSzPts val="2280"/>
              <a:buFont typeface="Noto Sans Symbols"/>
              <a:buNone/>
            </a:pP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7"/>
          <p:cNvSpPr txBox="1">
            <a:spLocks noGrp="1"/>
          </p:cNvSpPr>
          <p:nvPr>
            <p:ph type="subTitle" idx="1"/>
          </p:nvPr>
        </p:nvSpPr>
        <p:spPr>
          <a:xfrm>
            <a:off x="323850" y="2276475"/>
            <a:ext cx="8568630" cy="4089400"/>
          </a:xfrm>
          <a:prstGeom prst="rect">
            <a:avLst/>
          </a:prstGeom>
          <a:noFill/>
          <a:ln>
            <a:noFill/>
          </a:ln>
        </p:spPr>
        <p:txBody>
          <a:bodyPr spcFirstLastPara="1" wrap="square" lIns="0" tIns="45700" rIns="18275" bIns="45700" anchor="t" anchorCtr="0">
            <a:noAutofit/>
          </a:bodyPr>
          <a:lstStyle/>
          <a:p>
            <a:pPr marL="0" marR="0" lvl="0" indent="0" algn="l" rtl="0">
              <a:lnSpc>
                <a:spcPct val="100000"/>
              </a:lnSpc>
              <a:spcBef>
                <a:spcPts val="0"/>
              </a:spcBef>
              <a:spcAft>
                <a:spcPts val="0"/>
              </a:spcAft>
              <a:buSzPts val="2280"/>
              <a:buNone/>
            </a:pPr>
            <a:r>
              <a:rPr lang="da-DK" sz="2400" b="1" dirty="0"/>
              <a:t>Antal tællende sejladser</a:t>
            </a:r>
            <a:br>
              <a:rPr lang="da-DK" sz="2400" dirty="0"/>
            </a:br>
            <a:endParaRPr sz="2400" dirty="0"/>
          </a:p>
          <a:p>
            <a:pPr marL="0" marR="0" lvl="0" indent="0" algn="l" rtl="0">
              <a:lnSpc>
                <a:spcPct val="100000"/>
              </a:lnSpc>
              <a:spcBef>
                <a:spcPts val="480"/>
              </a:spcBef>
              <a:spcAft>
                <a:spcPts val="0"/>
              </a:spcAft>
              <a:buSzPts val="2280"/>
              <a:buNone/>
            </a:pPr>
            <a:r>
              <a:rPr lang="da-DK" sz="2400" dirty="0"/>
              <a:t>Udvalget foreslår 11 ud af 22 sejladser (19 almindelige + 3 distance sejladser)</a:t>
            </a:r>
            <a:br>
              <a:rPr lang="da-DK" sz="2400" dirty="0"/>
            </a:br>
            <a:endParaRPr sz="2400" dirty="0"/>
          </a:p>
          <a:p>
            <a:pPr marL="0" marR="0" lvl="0" indent="0" algn="l" rtl="0">
              <a:lnSpc>
                <a:spcPct val="100000"/>
              </a:lnSpc>
              <a:spcBef>
                <a:spcPts val="480"/>
              </a:spcBef>
              <a:spcAft>
                <a:spcPts val="0"/>
              </a:spcAft>
              <a:buSzPts val="2280"/>
              <a:buNone/>
            </a:pPr>
            <a:r>
              <a:rPr lang="da-DK" sz="2400" dirty="0"/>
              <a:t>Dette for flere har chance for at vinde, på trods af sommerferie m.v. Ligeledes vil flere måske sejle årets sidste sejladser, da de stadig har en mulighed for en god samlet placering uanset en del fravær i løbet af sæsonen</a:t>
            </a:r>
            <a:endParaRPr dirty="0"/>
          </a:p>
          <a:p>
            <a:pPr marL="0" marR="0" lvl="0" indent="0" algn="l" rtl="0">
              <a:lnSpc>
                <a:spcPct val="100000"/>
              </a:lnSpc>
              <a:spcBef>
                <a:spcPts val="480"/>
              </a:spcBef>
              <a:spcAft>
                <a:spcPts val="0"/>
              </a:spcAft>
              <a:buSzPts val="2280"/>
              <a:buNone/>
            </a:pPr>
            <a:endParaRPr sz="2400" dirty="0"/>
          </a:p>
          <a:p>
            <a:pPr marL="0" marR="0" lvl="0" indent="0" algn="l" rtl="0">
              <a:lnSpc>
                <a:spcPct val="100000"/>
              </a:lnSpc>
              <a:spcBef>
                <a:spcPts val="480"/>
              </a:spcBef>
              <a:spcAft>
                <a:spcPts val="0"/>
              </a:spcAft>
              <a:buSzPts val="2280"/>
              <a:buNone/>
            </a:pPr>
            <a:br>
              <a:rPr lang="da-DK" sz="2400" dirty="0"/>
            </a:br>
            <a:br>
              <a:rPr lang="da-DK" sz="2400" dirty="0"/>
            </a:br>
            <a:endParaRPr sz="2400" dirty="0"/>
          </a:p>
          <a:p>
            <a:pPr marL="0" marR="0" lvl="0" indent="0" algn="l" rtl="0">
              <a:lnSpc>
                <a:spcPct val="100000"/>
              </a:lnSpc>
              <a:spcBef>
                <a:spcPts val="400"/>
              </a:spcBef>
              <a:spcAft>
                <a:spcPts val="0"/>
              </a:spcAft>
              <a:buSzPts val="1900"/>
              <a:buFont typeface="Arial"/>
              <a:buNone/>
            </a:pPr>
            <a:endParaRPr sz="2000" dirty="0"/>
          </a:p>
        </p:txBody>
      </p:sp>
      <p:pic>
        <p:nvPicPr>
          <p:cNvPr id="85" name="Google Shape;85;p7"/>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86" name="Google Shape;86;p7"/>
          <p:cNvPicPr preferRelativeResize="0"/>
          <p:nvPr/>
        </p:nvPicPr>
        <p:blipFill rotWithShape="1">
          <a:blip r:embed="rId4">
            <a:alphaModFix/>
          </a:blip>
          <a:srcRect/>
          <a:stretch/>
        </p:blipFill>
        <p:spPr>
          <a:xfrm>
            <a:off x="323850" y="188913"/>
            <a:ext cx="2735263" cy="2232025"/>
          </a:xfrm>
          <a:prstGeom prst="rect">
            <a:avLst/>
          </a:prstGeom>
          <a:noFill/>
          <a:ln>
            <a:noFill/>
          </a:ln>
        </p:spPr>
      </p:pic>
      <p:pic>
        <p:nvPicPr>
          <p:cNvPr id="87" name="Google Shape;87;p7"/>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a:spLocks noGrp="1"/>
          </p:cNvSpPr>
          <p:nvPr>
            <p:ph type="body" idx="4294967295"/>
          </p:nvPr>
        </p:nvSpPr>
        <p:spPr>
          <a:xfrm>
            <a:off x="323850" y="2349500"/>
            <a:ext cx="8229600" cy="410368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80"/>
              <a:buNone/>
            </a:pPr>
            <a:r>
              <a:rPr lang="da-DK" sz="2400" b="1" dirty="0"/>
              <a:t>Pointsystem</a:t>
            </a:r>
            <a:br>
              <a:rPr lang="da-DK" sz="2400" dirty="0"/>
            </a:br>
            <a:br>
              <a:rPr lang="da-DK" sz="2400" dirty="0"/>
            </a:br>
            <a:r>
              <a:rPr lang="da-DK" sz="2400" dirty="0"/>
              <a:t>Fortsættelse af lavpoint systemet som blev indført i 2011</a:t>
            </a:r>
            <a:br>
              <a:rPr lang="da-DK" sz="2400" dirty="0"/>
            </a:br>
            <a:br>
              <a:rPr lang="da-DK" sz="2400" dirty="0"/>
            </a:br>
            <a:r>
              <a:rPr lang="da-DK" sz="2400" dirty="0"/>
              <a:t>Den vindende båd får 1 point, næste 2 point osv. En båd der starter – men ikke gennemfører (DNF) får point som sidste gennemførende båd + 1 point. En båd der ikke starter (DNS) får point som sidste gennemførende båd + 2 point.</a:t>
            </a:r>
            <a:br>
              <a:rPr lang="da-DK" sz="2400" dirty="0"/>
            </a:br>
            <a:br>
              <a:rPr lang="da-DK" sz="2400" dirty="0"/>
            </a:br>
            <a:r>
              <a:rPr lang="da-DK" sz="2400" dirty="0"/>
              <a:t>Både der kommer ind ”midt” i sejlads sæsonen vil få anført point i ikke sejlede sejladser som sidste gennemførte + 2 point (DNS).</a:t>
            </a:r>
            <a:endParaRPr dirty="0"/>
          </a:p>
          <a:p>
            <a:pPr marL="273050" lvl="0" indent="-273050" algn="l" rtl="0">
              <a:lnSpc>
                <a:spcPct val="80000"/>
              </a:lnSpc>
              <a:spcBef>
                <a:spcPts val="440"/>
              </a:spcBef>
              <a:spcAft>
                <a:spcPts val="0"/>
              </a:spcAft>
              <a:buSzPts val="2090"/>
              <a:buFont typeface="Noto Sans Symbols"/>
              <a:buNone/>
            </a:pPr>
            <a:endParaRPr sz="2200" dirty="0"/>
          </a:p>
        </p:txBody>
      </p:sp>
      <p:pic>
        <p:nvPicPr>
          <p:cNvPr id="93" name="Google Shape;93;p8"/>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94" name="Google Shape;94;p8"/>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95" name="Google Shape;95;p8"/>
          <p:cNvPicPr preferRelativeResize="0"/>
          <p:nvPr/>
        </p:nvPicPr>
        <p:blipFill rotWithShape="1">
          <a:blip r:embed="rId5">
            <a:alphaModFix/>
          </a:blip>
          <a:srcRect/>
          <a:stretch/>
        </p:blipFill>
        <p:spPr>
          <a:xfrm>
            <a:off x="-828675" y="-674688"/>
            <a:ext cx="8308975" cy="1901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9"/>
          <p:cNvPicPr preferRelativeResize="0"/>
          <p:nvPr/>
        </p:nvPicPr>
        <p:blipFill rotWithShape="1">
          <a:blip r:embed="rId3">
            <a:alphaModFix/>
          </a:blip>
          <a:srcRect/>
          <a:stretch/>
        </p:blipFill>
        <p:spPr>
          <a:xfrm>
            <a:off x="6877050" y="0"/>
            <a:ext cx="1938338" cy="2276475"/>
          </a:xfrm>
          <a:prstGeom prst="rect">
            <a:avLst/>
          </a:prstGeom>
          <a:noFill/>
          <a:ln>
            <a:noFill/>
          </a:ln>
        </p:spPr>
      </p:pic>
      <p:pic>
        <p:nvPicPr>
          <p:cNvPr id="101" name="Google Shape;101;p9"/>
          <p:cNvPicPr preferRelativeResize="0"/>
          <p:nvPr/>
        </p:nvPicPr>
        <p:blipFill rotWithShape="1">
          <a:blip r:embed="rId4">
            <a:alphaModFix/>
          </a:blip>
          <a:srcRect/>
          <a:stretch/>
        </p:blipFill>
        <p:spPr>
          <a:xfrm>
            <a:off x="325438" y="188913"/>
            <a:ext cx="2735262" cy="2232025"/>
          </a:xfrm>
          <a:prstGeom prst="rect">
            <a:avLst/>
          </a:prstGeom>
          <a:noFill/>
          <a:ln>
            <a:noFill/>
          </a:ln>
        </p:spPr>
      </p:pic>
      <p:pic>
        <p:nvPicPr>
          <p:cNvPr id="102" name="Google Shape;102;p9"/>
          <p:cNvPicPr preferRelativeResize="0"/>
          <p:nvPr/>
        </p:nvPicPr>
        <p:blipFill rotWithShape="1">
          <a:blip r:embed="rId5">
            <a:alphaModFix/>
          </a:blip>
          <a:srcRect/>
          <a:stretch/>
        </p:blipFill>
        <p:spPr>
          <a:xfrm>
            <a:off x="-828675" y="-674688"/>
            <a:ext cx="8308975" cy="1901826"/>
          </a:xfrm>
          <a:prstGeom prst="rect">
            <a:avLst/>
          </a:prstGeom>
          <a:noFill/>
          <a:ln>
            <a:noFill/>
          </a:ln>
        </p:spPr>
      </p:pic>
      <p:sp>
        <p:nvSpPr>
          <p:cNvPr id="103" name="Google Shape;103;p9"/>
          <p:cNvSpPr txBox="1">
            <a:spLocks noGrp="1"/>
          </p:cNvSpPr>
          <p:nvPr>
            <p:ph type="body" idx="4294967295"/>
          </p:nvPr>
        </p:nvSpPr>
        <p:spPr>
          <a:xfrm>
            <a:off x="251520" y="2291245"/>
            <a:ext cx="8229600" cy="390366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80"/>
              <a:buNone/>
            </a:pPr>
            <a:r>
              <a:rPr lang="da-DK" sz="2400" b="1" dirty="0"/>
              <a:t>Regulering af ”Mågetal”</a:t>
            </a:r>
            <a:br>
              <a:rPr lang="da-DK" sz="2400" b="1" dirty="0"/>
            </a:br>
            <a:br>
              <a:rPr lang="da-DK" sz="2400" dirty="0"/>
            </a:br>
            <a:r>
              <a:rPr lang="da-DK" sz="2400" dirty="0"/>
              <a:t>Første båd: + 1,50 %		Tredje sidste båd: - 0,50 %</a:t>
            </a:r>
            <a:br>
              <a:rPr lang="da-DK" sz="2400" dirty="0"/>
            </a:br>
            <a:r>
              <a:rPr lang="da-DK" sz="2400" dirty="0"/>
              <a:t>Anden båd: + 1,00 %		Anden sidste båd: - 1,00 %</a:t>
            </a:r>
            <a:br>
              <a:rPr lang="da-DK" sz="2400" dirty="0"/>
            </a:br>
            <a:r>
              <a:rPr lang="da-DK" sz="2400" dirty="0"/>
              <a:t>Tredje båd: + 0,50 %		Sidste båd: - 1,50 % </a:t>
            </a:r>
            <a:br>
              <a:rPr lang="da-DK" sz="2400" dirty="0"/>
            </a:br>
            <a:br>
              <a:rPr lang="da-DK" sz="2400" dirty="0"/>
            </a:br>
            <a:r>
              <a:rPr lang="da-DK" sz="2400" dirty="0"/>
              <a:t>Min 3 både for sejladsen er gennemført. Det betyder at:</a:t>
            </a:r>
            <a:br>
              <a:rPr lang="da-DK" sz="2400" dirty="0"/>
            </a:br>
            <a:br>
              <a:rPr lang="da-DK" sz="2400" dirty="0"/>
            </a:br>
            <a:r>
              <a:rPr lang="da-DK" sz="1800" dirty="0"/>
              <a:t>Første båd også bliver tredje sidst og reguleres med + 1,00 % (+1,50 % - 0,50 %).</a:t>
            </a:r>
            <a:br>
              <a:rPr lang="da-DK" sz="1800" dirty="0"/>
            </a:br>
            <a:endParaRPr lang="da-DK" sz="1800" dirty="0"/>
          </a:p>
          <a:p>
            <a:pPr marL="0" lvl="0" indent="0" algn="l" rtl="0">
              <a:lnSpc>
                <a:spcPct val="80000"/>
              </a:lnSpc>
              <a:spcBef>
                <a:spcPts val="0"/>
              </a:spcBef>
              <a:spcAft>
                <a:spcPts val="0"/>
              </a:spcAft>
              <a:buSzPts val="2280"/>
              <a:buNone/>
            </a:pPr>
            <a:r>
              <a:rPr lang="da-DK" sz="1800" dirty="0"/>
              <a:t>Anden båd også bliver anden sidst og reguleres med 0,00 % (+1,00 % - 1,00 %)</a:t>
            </a:r>
            <a:br>
              <a:rPr lang="da-DK" sz="1800" dirty="0"/>
            </a:br>
            <a:endParaRPr lang="da-DK" sz="1800" dirty="0"/>
          </a:p>
          <a:p>
            <a:pPr marL="0" lvl="0" indent="0" algn="l" rtl="0">
              <a:lnSpc>
                <a:spcPct val="80000"/>
              </a:lnSpc>
              <a:spcBef>
                <a:spcPts val="0"/>
              </a:spcBef>
              <a:spcAft>
                <a:spcPts val="0"/>
              </a:spcAft>
              <a:buSzPts val="2280"/>
              <a:buNone/>
            </a:pPr>
            <a:r>
              <a:rPr lang="da-DK" sz="1800" dirty="0"/>
              <a:t>Tredje båd også bliver sidst og reguleres med – 1,00 % (+0,50 % - 1,50 %)</a:t>
            </a:r>
            <a:endParaRPr sz="1800" dirty="0"/>
          </a:p>
          <a:p>
            <a:pPr marL="273050" lvl="0" indent="-273050" algn="l" rtl="0">
              <a:lnSpc>
                <a:spcPct val="80000"/>
              </a:lnSpc>
              <a:spcBef>
                <a:spcPts val="480"/>
              </a:spcBef>
              <a:spcAft>
                <a:spcPts val="0"/>
              </a:spcAft>
              <a:buSzPts val="2280"/>
              <a:buFont typeface="Noto Sans Symbols"/>
              <a:buNone/>
            </a:pPr>
            <a:endParaRPr sz="2400" dirty="0"/>
          </a:p>
          <a:p>
            <a:pPr marL="273050" lvl="0" indent="-128270" algn="l" rtl="0">
              <a:lnSpc>
                <a:spcPct val="80000"/>
              </a:lnSpc>
              <a:spcBef>
                <a:spcPts val="480"/>
              </a:spcBef>
              <a:spcAft>
                <a:spcPts val="0"/>
              </a:spcAft>
              <a:buSzPts val="2280"/>
              <a:buNone/>
            </a:pPr>
            <a:endParaRPr sz="2400" dirty="0"/>
          </a:p>
          <a:p>
            <a:pPr marL="273050" lvl="0" indent="-273050" algn="l" rtl="0">
              <a:lnSpc>
                <a:spcPct val="80000"/>
              </a:lnSpc>
              <a:spcBef>
                <a:spcPts val="480"/>
              </a:spcBef>
              <a:spcAft>
                <a:spcPts val="0"/>
              </a:spcAft>
              <a:buSzPts val="2280"/>
              <a:buFont typeface="Noto Sans Symbols"/>
              <a:buNone/>
            </a:pPr>
            <a:endParaRPr sz="2400" dirty="0"/>
          </a:p>
          <a:p>
            <a:pPr marL="273050" lvl="0" indent="-273050" algn="l" rtl="0">
              <a:lnSpc>
                <a:spcPct val="80000"/>
              </a:lnSpc>
              <a:spcBef>
                <a:spcPts val="480"/>
              </a:spcBef>
              <a:spcAft>
                <a:spcPts val="0"/>
              </a:spcAft>
              <a:buSzPts val="2280"/>
              <a:buFont typeface="Noto Sans Symbols"/>
              <a:buNone/>
            </a:pPr>
            <a:endParaRPr sz="2400" dirty="0"/>
          </a:p>
        </p:txBody>
      </p:sp>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1181</Words>
  <Application>Microsoft Office PowerPoint</Application>
  <PresentationFormat>Skærmshow (4:3)</PresentationFormat>
  <Paragraphs>119</Paragraphs>
  <Slides>18</Slides>
  <Notes>18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Constantia</vt:lpstr>
      <vt:lpstr>Arial</vt:lpstr>
      <vt:lpstr>Calibri</vt:lpstr>
      <vt:lpstr>Noto Sans Symbols</vt:lpstr>
      <vt:lpstr>Flow</vt:lpstr>
      <vt:lpstr>Skippermøde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Skippermøde</dc:title>
  <dc:creator>SoBlDK</dc:creator>
  <cp:keywords>class='Internal'</cp:keywords>
  <cp:lastModifiedBy>Henrik Juul Wille</cp:lastModifiedBy>
  <cp:revision>3</cp:revision>
  <dcterms:created xsi:type="dcterms:W3CDTF">2011-02-14T17:42:27Z</dcterms:created>
  <dcterms:modified xsi:type="dcterms:W3CDTF">2022-05-04T17:52:13Z</dcterms:modified>
</cp:coreProperties>
</file>